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1" r:id="rId3"/>
    <p:sldId id="290" r:id="rId4"/>
    <p:sldId id="258" r:id="rId5"/>
    <p:sldId id="260" r:id="rId6"/>
    <p:sldId id="292" r:id="rId7"/>
    <p:sldId id="261" r:id="rId8"/>
    <p:sldId id="293" r:id="rId9"/>
    <p:sldId id="262" r:id="rId10"/>
    <p:sldId id="263" r:id="rId11"/>
    <p:sldId id="264" r:id="rId12"/>
    <p:sldId id="295" r:id="rId13"/>
    <p:sldId id="265" r:id="rId14"/>
    <p:sldId id="294" r:id="rId15"/>
    <p:sldId id="297" r:id="rId16"/>
    <p:sldId id="299" r:id="rId17"/>
    <p:sldId id="266" r:id="rId18"/>
    <p:sldId id="303" r:id="rId19"/>
    <p:sldId id="267" r:id="rId20"/>
    <p:sldId id="268" r:id="rId21"/>
    <p:sldId id="269" r:id="rId22"/>
    <p:sldId id="270" r:id="rId23"/>
    <p:sldId id="271" r:id="rId24"/>
    <p:sldId id="272" r:id="rId25"/>
    <p:sldId id="273" r:id="rId26"/>
    <p:sldId id="300" r:id="rId27"/>
    <p:sldId id="301" r:id="rId28"/>
    <p:sldId id="274" r:id="rId29"/>
    <p:sldId id="302" r:id="rId30"/>
    <p:sldId id="275" r:id="rId31"/>
    <p:sldId id="276" r:id="rId32"/>
    <p:sldId id="277" r:id="rId33"/>
    <p:sldId id="304" r:id="rId34"/>
    <p:sldId id="305" r:id="rId35"/>
    <p:sldId id="306" r:id="rId36"/>
    <p:sldId id="307" r:id="rId37"/>
    <p:sldId id="308" r:id="rId38"/>
    <p:sldId id="278" r:id="rId39"/>
    <p:sldId id="279" r:id="rId40"/>
    <p:sldId id="280" r:id="rId41"/>
    <p:sldId id="281" r:id="rId42"/>
    <p:sldId id="282" r:id="rId43"/>
    <p:sldId id="283" r:id="rId44"/>
    <p:sldId id="284" r:id="rId45"/>
    <p:sldId id="285" r:id="rId46"/>
    <p:sldId id="309" r:id="rId47"/>
    <p:sldId id="310" r:id="rId48"/>
    <p:sldId id="311" r:id="rId49"/>
    <p:sldId id="286" r:id="rId50"/>
    <p:sldId id="287" r:id="rId51"/>
    <p:sldId id="288" r:id="rId52"/>
    <p:sldId id="312"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943852B5-6101-408A-8A64-7EA8B5BE8A32}">
          <p14:sldIdLst>
            <p14:sldId id="256"/>
            <p14:sldId id="291"/>
            <p14:sldId id="290"/>
            <p14:sldId id="258"/>
            <p14:sldId id="260"/>
            <p14:sldId id="292"/>
            <p14:sldId id="261"/>
            <p14:sldId id="293"/>
            <p14:sldId id="262"/>
            <p14:sldId id="263"/>
            <p14:sldId id="264"/>
            <p14:sldId id="295"/>
            <p14:sldId id="265"/>
            <p14:sldId id="294"/>
            <p14:sldId id="297"/>
            <p14:sldId id="299"/>
            <p14:sldId id="266"/>
            <p14:sldId id="303"/>
            <p14:sldId id="267"/>
            <p14:sldId id="268"/>
            <p14:sldId id="269"/>
            <p14:sldId id="270"/>
            <p14:sldId id="271"/>
            <p14:sldId id="272"/>
            <p14:sldId id="273"/>
            <p14:sldId id="300"/>
            <p14:sldId id="301"/>
            <p14:sldId id="274"/>
            <p14:sldId id="302"/>
            <p14:sldId id="275"/>
            <p14:sldId id="276"/>
            <p14:sldId id="277"/>
            <p14:sldId id="304"/>
            <p14:sldId id="305"/>
            <p14:sldId id="306"/>
            <p14:sldId id="307"/>
            <p14:sldId id="308"/>
            <p14:sldId id="278"/>
            <p14:sldId id="279"/>
            <p14:sldId id="280"/>
            <p14:sldId id="281"/>
            <p14:sldId id="282"/>
            <p14:sldId id="283"/>
            <p14:sldId id="284"/>
            <p14:sldId id="285"/>
            <p14:sldId id="309"/>
            <p14:sldId id="310"/>
            <p14:sldId id="311"/>
            <p14:sldId id="286"/>
            <p14:sldId id="287"/>
            <p14:sldId id="288"/>
            <p14:sldId id="312"/>
          </p14:sldIdLst>
        </p14:section>
        <p14:section name="Sección sin título" id="{50FF6FD7-16C0-4B68-BECE-B6748F738B2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3" d="100"/>
          <a:sy n="43" d="100"/>
        </p:scale>
        <p:origin x="-6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23/10/2012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es.wikipedia.org/wiki/Animal" TargetMode="External"/><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hyperlink" Target="http://es.wikipedia.org/wiki/Anticristo" TargetMode="External"/><Relationship Id="rId4" Type="http://schemas.openxmlformats.org/officeDocument/2006/relationships/hyperlink" Target="http://es.wikipedia.org/wiki/Apocalipsis"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0.gstatic.com/images?q=tbn:ANd9GcTvDiROSYXYyMnAm6IoycnT7lmDaKxznIL2x03_2XxDimC8aQJA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692696"/>
            <a:ext cx="4752528" cy="4818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611560" y="1124744"/>
            <a:ext cx="3168352" cy="4176464"/>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b="1" i="1" dirty="0">
                <a:solidFill>
                  <a:srgbClr val="002060"/>
                </a:solidFill>
              </a:rPr>
              <a:t>LA BESTIA QUE SALE DEL MAR</a:t>
            </a:r>
          </a:p>
        </p:txBody>
      </p:sp>
    </p:spTree>
    <p:extLst>
      <p:ext uri="{BB962C8B-B14F-4D97-AF65-F5344CB8AC3E}">
        <p14:creationId xmlns:p14="http://schemas.microsoft.com/office/powerpoint/2010/main" val="6432960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rot="20940782">
            <a:off x="457200" y="692697"/>
            <a:ext cx="8229600" cy="936104"/>
          </a:xfrm>
        </p:spPr>
        <p:txBody>
          <a:bodyPr>
            <a:normAutofit/>
          </a:bodyPr>
          <a:lstStyle/>
          <a:p>
            <a:pPr marL="0" indent="0" algn="ctr">
              <a:buNone/>
            </a:pPr>
            <a:r>
              <a:rPr lang="es-CO" sz="4400" b="1" dirty="0" smtClean="0">
                <a:solidFill>
                  <a:srgbClr val="002060"/>
                </a:solidFill>
              </a:rPr>
              <a:t>¿Qué es una bestia?</a:t>
            </a:r>
          </a:p>
        </p:txBody>
      </p:sp>
      <p:pic>
        <p:nvPicPr>
          <p:cNvPr id="1026" name="Picture 2" descr="http://t3.gstatic.com/images?q=tbn:ANd9GcTorf3fQvuQw5x60aVfMu6hWpe_p__4IR3x7zEPFg7epX_6R4z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700883">
            <a:off x="5578100" y="1697417"/>
            <a:ext cx="2619375" cy="312492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rot="21100579">
            <a:off x="488950" y="1988840"/>
            <a:ext cx="4572000" cy="4031873"/>
          </a:xfrm>
          <a:prstGeom prst="rect">
            <a:avLst/>
          </a:prstGeom>
        </p:spPr>
        <p:txBody>
          <a:bodyPr>
            <a:spAutoFit/>
          </a:bodyPr>
          <a:lstStyle/>
          <a:p>
            <a:pPr algn="ctr"/>
            <a:r>
              <a:rPr lang="es-CO" sz="3200" dirty="0"/>
              <a:t>La enciclopedia libre define a una «Bestia» como «Un </a:t>
            </a:r>
            <a:r>
              <a:rPr lang="es-CO" sz="3200" dirty="0">
                <a:hlinkClick r:id="rId3" tooltip="Animal"/>
              </a:rPr>
              <a:t>animal</a:t>
            </a:r>
            <a:r>
              <a:rPr lang="es-CO" sz="3200" dirty="0"/>
              <a:t> salvaje, generalmente tenebroso. La </a:t>
            </a:r>
            <a:r>
              <a:rPr lang="es-CO" sz="3200" b="1" dirty="0"/>
              <a:t>Bestia</a:t>
            </a:r>
            <a:r>
              <a:rPr lang="es-CO" sz="3200" dirty="0"/>
              <a:t> descrita en el </a:t>
            </a:r>
            <a:r>
              <a:rPr lang="es-CO" sz="3200" dirty="0">
                <a:hlinkClick r:id="rId4" tooltip="Apocalipsis"/>
              </a:rPr>
              <a:t>Apocalipsis</a:t>
            </a:r>
            <a:r>
              <a:rPr lang="es-CO" sz="3200" dirty="0"/>
              <a:t> de San Juan, ser vinculado con el </a:t>
            </a:r>
            <a:r>
              <a:rPr lang="es-CO" sz="3200" dirty="0">
                <a:hlinkClick r:id="rId5" tooltip="Anticristo"/>
              </a:rPr>
              <a:t>Anticristo</a:t>
            </a:r>
            <a:r>
              <a:rPr lang="es-CO" sz="3200" dirty="0"/>
              <a:t> o el </a:t>
            </a:r>
            <a:r>
              <a:rPr lang="es-CO" sz="3200" dirty="0" smtClean="0"/>
              <a:t>diablo».</a:t>
            </a:r>
            <a:endParaRPr lang="es-CO" sz="3200" dirty="0"/>
          </a:p>
        </p:txBody>
      </p:sp>
    </p:spTree>
    <p:extLst>
      <p:ext uri="{BB962C8B-B14F-4D97-AF65-F5344CB8AC3E}">
        <p14:creationId xmlns:p14="http://schemas.microsoft.com/office/powerpoint/2010/main" val="65994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122912" cy="2592288"/>
          </a:xfrm>
        </p:spPr>
        <p:txBody>
          <a:bodyPr>
            <a:noAutofit/>
          </a:bodyPr>
          <a:lstStyle/>
          <a:p>
            <a:pPr marL="0" indent="0" algn="ctr">
              <a:buNone/>
            </a:pPr>
            <a:r>
              <a:rPr lang="es-CO" dirty="0" smtClean="0"/>
              <a:t>Y </a:t>
            </a:r>
            <a:r>
              <a:rPr lang="es-CO" dirty="0"/>
              <a:t>me paré sobre la arena del </a:t>
            </a:r>
            <a:r>
              <a:rPr lang="es-CO" dirty="0" smtClean="0"/>
              <a:t>mar (dice San Juan), </a:t>
            </a:r>
            <a:r>
              <a:rPr lang="es-CO" dirty="0"/>
              <a:t>y vi subir del mar una bestia que tenía siete cabezas y diez cuernos; y sobre sus cuernos diez diademas; y sobre sus cabezas un nombre de blasfemia. </a:t>
            </a:r>
          </a:p>
        </p:txBody>
      </p:sp>
      <p:sp>
        <p:nvSpPr>
          <p:cNvPr id="4" name="3 Rectángulo"/>
          <p:cNvSpPr/>
          <p:nvPr/>
        </p:nvSpPr>
        <p:spPr>
          <a:xfrm>
            <a:off x="323528" y="4437112"/>
            <a:ext cx="8640960" cy="2062103"/>
          </a:xfrm>
          <a:prstGeom prst="rect">
            <a:avLst/>
          </a:prstGeom>
        </p:spPr>
        <p:txBody>
          <a:bodyPr wrap="square">
            <a:spAutoFit/>
          </a:bodyPr>
          <a:lstStyle/>
          <a:p>
            <a:pPr algn="ctr"/>
            <a:r>
              <a:rPr lang="es-CO" sz="3200" b="1" baseline="30000" dirty="0"/>
              <a:t>2 </a:t>
            </a:r>
            <a:r>
              <a:rPr lang="es-CO" sz="3200" dirty="0"/>
              <a:t>Y la bestia que vi, era semejante a un leopardo, y sus pies como de oso, y su boca como boca de león. Y el dragón le dio su poder y su trono, y grande autoridad</a:t>
            </a:r>
            <a:r>
              <a:rPr lang="es-CO" sz="3200" dirty="0" smtClean="0"/>
              <a:t>. </a:t>
            </a:r>
            <a:r>
              <a:rPr lang="es-CO" sz="3200" dirty="0">
                <a:solidFill>
                  <a:srgbClr val="FF0000"/>
                </a:solidFill>
              </a:rPr>
              <a:t>Apoc.13:1,2.</a:t>
            </a:r>
          </a:p>
        </p:txBody>
      </p:sp>
      <p:pic>
        <p:nvPicPr>
          <p:cNvPr id="2050" name="Picture 2" descr="http://t1.gstatic.com/images?q=tbn:ANd9GcQpplkI6_SpmdK3KvkMNoHXDEpYlfhj6gXBZOJtAs1x_sR_jzQSK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60648"/>
            <a:ext cx="3384376"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29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690864" cy="3888432"/>
          </a:xfrm>
        </p:spPr>
        <p:txBody>
          <a:bodyPr>
            <a:noAutofit/>
          </a:bodyPr>
          <a:lstStyle/>
          <a:p>
            <a:pPr marL="0" indent="0" algn="ctr">
              <a:buNone/>
            </a:pPr>
            <a:r>
              <a:rPr lang="es-CO" sz="2800" dirty="0" smtClean="0"/>
              <a:t>Quiero recordar que la bestia con diez cuernos y siete cabeza y su</a:t>
            </a:r>
            <a:r>
              <a:rPr lang="es-CO" sz="2800" dirty="0"/>
              <a:t> pies como de </a:t>
            </a:r>
            <a:r>
              <a:rPr lang="es-CO" sz="2800" dirty="0" smtClean="0"/>
              <a:t>oso </a:t>
            </a:r>
            <a:r>
              <a:rPr lang="es-CO" sz="2800" dirty="0"/>
              <a:t>y su boca como boca de </a:t>
            </a:r>
            <a:r>
              <a:rPr lang="es-CO" sz="2800" dirty="0" smtClean="0"/>
              <a:t>león</a:t>
            </a:r>
            <a:r>
              <a:rPr lang="es-CO" sz="2800" dirty="0"/>
              <a:t> </a:t>
            </a:r>
            <a:r>
              <a:rPr lang="es-CO" sz="2800" dirty="0" smtClean="0"/>
              <a:t>no existe, una bestia con estas características sencillamente son símbolos que Dios utiliza para enseñarnos su mensaje, como veremos más adelante.  </a:t>
            </a:r>
            <a:endParaRPr lang="es-CO" sz="2800" dirty="0"/>
          </a:p>
        </p:txBody>
      </p:sp>
      <p:pic>
        <p:nvPicPr>
          <p:cNvPr id="4" name="Picture 2" descr="http://t1.gstatic.com/images?q=tbn:ANd9GcQpplkI6_SpmdK3KvkMNoHXDEpYlfhj6gXBZOJtAs1x_sR_jzQSK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32656"/>
            <a:ext cx="3672408" cy="388843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59832" y="4725144"/>
            <a:ext cx="5760640" cy="2339102"/>
          </a:xfrm>
          <a:prstGeom prst="rect">
            <a:avLst/>
          </a:prstGeom>
        </p:spPr>
        <p:txBody>
          <a:bodyPr wrap="square">
            <a:spAutoFit/>
          </a:bodyPr>
          <a:lstStyle/>
          <a:p>
            <a:pPr algn="ctr"/>
            <a:r>
              <a:rPr lang="es-CO" sz="3200" dirty="0"/>
              <a:t>Además de esto, la arena en la que Juan se paró, y el mar de donde sale la bestia también son símbolos muy importantes. </a:t>
            </a:r>
          </a:p>
          <a:p>
            <a:endParaRPr lang="es-CO" dirty="0"/>
          </a:p>
        </p:txBody>
      </p:sp>
      <p:pic>
        <p:nvPicPr>
          <p:cNvPr id="1026" name="Picture 2" descr="http://t3.gstatic.com/images?q=tbn:ANd9GcQvIjQ6-xZF_8REOH56ELW87P93tAfsNinn_fDst2q7-3aDTak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24" y="4437112"/>
            <a:ext cx="2990850" cy="2309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558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264696"/>
          </a:xfrm>
          <a:blipFill>
            <a:blip r:embed="rId2"/>
            <a:tile tx="0" ty="0" sx="100000" sy="100000" flip="none" algn="tl"/>
          </a:blipFill>
        </p:spPr>
        <p:txBody>
          <a:bodyPr>
            <a:normAutofit fontScale="85000" lnSpcReduction="10000"/>
          </a:bodyPr>
          <a:lstStyle/>
          <a:p>
            <a:pPr marL="0" indent="0" algn="ctr">
              <a:buNone/>
            </a:pPr>
            <a:r>
              <a:rPr lang="es-CO" sz="3600" b="1" i="1" dirty="0">
                <a:solidFill>
                  <a:srgbClr val="FF0000"/>
                </a:solidFill>
              </a:rPr>
              <a:t>¿Quiere usted saber </a:t>
            </a:r>
            <a:r>
              <a:rPr lang="es-CO" sz="3600" b="1" i="1" dirty="0" smtClean="0">
                <a:solidFill>
                  <a:srgbClr val="FF0000"/>
                </a:solidFill>
              </a:rPr>
              <a:t>a quién representa esta bestia?</a:t>
            </a:r>
            <a:endParaRPr lang="es-CO" sz="3600" b="1" i="1" dirty="0">
              <a:solidFill>
                <a:srgbClr val="FF0000"/>
              </a:solidFill>
            </a:endParaRPr>
          </a:p>
          <a:p>
            <a:pPr marL="0" indent="0">
              <a:buNone/>
            </a:pPr>
            <a:endParaRPr lang="es-CO" dirty="0" smtClean="0"/>
          </a:p>
          <a:p>
            <a:pPr marL="0" indent="0" algn="ctr">
              <a:buNone/>
            </a:pPr>
            <a:r>
              <a:rPr lang="es-CO" dirty="0" smtClean="0"/>
              <a:t>Para entender esto tenemos que conocer las siete características</a:t>
            </a:r>
            <a:r>
              <a:rPr lang="es-CO" dirty="0"/>
              <a:t> </a:t>
            </a:r>
            <a:r>
              <a:rPr lang="es-CO" dirty="0" smtClean="0"/>
              <a:t>que tiene esta bestia:</a:t>
            </a:r>
          </a:p>
          <a:p>
            <a:pPr marL="0" indent="0">
              <a:buNone/>
            </a:pPr>
            <a:r>
              <a:rPr lang="es-CO" dirty="0" smtClean="0"/>
              <a:t>(</a:t>
            </a:r>
            <a:r>
              <a:rPr lang="es-CO" sz="3300" b="1" dirty="0" smtClean="0">
                <a:solidFill>
                  <a:srgbClr val="FF0000"/>
                </a:solidFill>
              </a:rPr>
              <a:t>1</a:t>
            </a:r>
            <a:r>
              <a:rPr lang="es-CO" dirty="0" smtClean="0"/>
              <a:t>), </a:t>
            </a:r>
            <a:r>
              <a:rPr lang="es-CO" dirty="0"/>
              <a:t>que representa la arena </a:t>
            </a:r>
          </a:p>
          <a:p>
            <a:pPr marL="0" indent="0">
              <a:buNone/>
            </a:pPr>
            <a:r>
              <a:rPr lang="es-CO" dirty="0" smtClean="0"/>
              <a:t>(</a:t>
            </a:r>
            <a:r>
              <a:rPr lang="es-CO" sz="3600" b="1" dirty="0">
                <a:solidFill>
                  <a:srgbClr val="FF0000"/>
                </a:solidFill>
              </a:rPr>
              <a:t>2</a:t>
            </a:r>
            <a:r>
              <a:rPr lang="es-CO" dirty="0" smtClean="0"/>
              <a:t>), que representa el mar </a:t>
            </a:r>
          </a:p>
          <a:p>
            <a:pPr marL="0" indent="0">
              <a:buNone/>
            </a:pPr>
            <a:r>
              <a:rPr lang="es-CO" dirty="0" smtClean="0"/>
              <a:t>(</a:t>
            </a:r>
            <a:r>
              <a:rPr lang="es-CO" sz="3600" b="1" dirty="0">
                <a:solidFill>
                  <a:srgbClr val="FF0000"/>
                </a:solidFill>
              </a:rPr>
              <a:t>3</a:t>
            </a:r>
            <a:r>
              <a:rPr lang="es-CO" dirty="0" smtClean="0"/>
              <a:t>), que representa la bestia </a:t>
            </a:r>
          </a:p>
          <a:p>
            <a:pPr marL="0" indent="0">
              <a:buNone/>
            </a:pPr>
            <a:r>
              <a:rPr lang="es-CO" dirty="0" smtClean="0"/>
              <a:t>(</a:t>
            </a:r>
            <a:r>
              <a:rPr lang="es-CO" sz="3600" b="1" dirty="0">
                <a:solidFill>
                  <a:srgbClr val="FF0000"/>
                </a:solidFill>
              </a:rPr>
              <a:t>4</a:t>
            </a:r>
            <a:r>
              <a:rPr lang="es-CO" dirty="0" smtClean="0"/>
              <a:t>), saber que representan los diez cuernos </a:t>
            </a:r>
          </a:p>
          <a:p>
            <a:pPr marL="0" indent="0">
              <a:buNone/>
            </a:pPr>
            <a:r>
              <a:rPr lang="es-CO" dirty="0" smtClean="0"/>
              <a:t>(</a:t>
            </a:r>
            <a:r>
              <a:rPr lang="es-CO" sz="3600" b="1" dirty="0">
                <a:solidFill>
                  <a:srgbClr val="FF0000"/>
                </a:solidFill>
              </a:rPr>
              <a:t>5</a:t>
            </a:r>
            <a:r>
              <a:rPr lang="es-CO" dirty="0" smtClean="0"/>
              <a:t>), saber que representan las siete cabezas  </a:t>
            </a:r>
          </a:p>
          <a:p>
            <a:pPr marL="0" indent="0">
              <a:buNone/>
            </a:pPr>
            <a:r>
              <a:rPr lang="es-CO" dirty="0" smtClean="0"/>
              <a:t>(</a:t>
            </a:r>
            <a:r>
              <a:rPr lang="es-CO" sz="3300" b="1" dirty="0" smtClean="0">
                <a:solidFill>
                  <a:srgbClr val="FF0000"/>
                </a:solidFill>
              </a:rPr>
              <a:t>6</a:t>
            </a:r>
            <a:r>
              <a:rPr lang="es-CO" dirty="0" smtClean="0"/>
              <a:t>), a quién representa el Leopardo, la boca como de león y los pies como de oso y</a:t>
            </a:r>
          </a:p>
          <a:p>
            <a:pPr marL="0" indent="0">
              <a:buNone/>
            </a:pPr>
            <a:r>
              <a:rPr lang="es-CO" dirty="0" smtClean="0"/>
              <a:t>(</a:t>
            </a:r>
            <a:r>
              <a:rPr lang="es-CO" b="1" dirty="0" smtClean="0">
                <a:solidFill>
                  <a:srgbClr val="FF0000"/>
                </a:solidFill>
              </a:rPr>
              <a:t>7</a:t>
            </a:r>
            <a:r>
              <a:rPr lang="es-CO" dirty="0" smtClean="0"/>
              <a:t>), a quién representa el dragón quién le da el poder a la bestia.  </a:t>
            </a:r>
          </a:p>
          <a:p>
            <a:endParaRPr lang="es-CO" dirty="0"/>
          </a:p>
          <a:p>
            <a:pPr marL="0" indent="0">
              <a:buNone/>
            </a:pPr>
            <a:endParaRPr lang="es-CO" dirty="0" smtClean="0"/>
          </a:p>
          <a:p>
            <a:endParaRPr lang="es-CO" dirty="0"/>
          </a:p>
          <a:p>
            <a:pPr marL="0" indent="0">
              <a:buNone/>
            </a:pPr>
            <a:endParaRPr lang="es-CO" dirty="0" smtClean="0"/>
          </a:p>
        </p:txBody>
      </p:sp>
    </p:spTree>
    <p:extLst>
      <p:ext uri="{BB962C8B-B14F-4D97-AF65-F5344CB8AC3E}">
        <p14:creationId xmlns:p14="http://schemas.microsoft.com/office/powerpoint/2010/main" val="930538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4"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5" dur="1000"/>
                                        <p:tgtEl>
                                          <p:spTgt spid="3">
                                            <p:txEl>
                                              <p:pRg st="3" end="3"/>
                                            </p:txEl>
                                          </p:spTgt>
                                        </p:tgtEl>
                                      </p:cBhvr>
                                    </p:animEffect>
                                  </p:childTnLst>
                                </p:cTn>
                              </p:par>
                              <p:par>
                                <p:cTn id="26" presetID="31"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0"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1" dur="1000"/>
                                        <p:tgtEl>
                                          <p:spTgt spid="3">
                                            <p:txEl>
                                              <p:pRg st="4" end="4"/>
                                            </p:txEl>
                                          </p:spTgt>
                                        </p:tgtEl>
                                      </p:cBhvr>
                                    </p:animEffect>
                                  </p:childTnLst>
                                </p:cTn>
                              </p:par>
                              <p:par>
                                <p:cTn id="32" presetID="31"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p:cTn id="34"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5"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6"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7" dur="1000"/>
                                        <p:tgtEl>
                                          <p:spTgt spid="3">
                                            <p:txEl>
                                              <p:pRg st="5" end="5"/>
                                            </p:txEl>
                                          </p:spTgt>
                                        </p:tgtEl>
                                      </p:cBhvr>
                                    </p:animEffect>
                                  </p:childTnLst>
                                </p:cTn>
                              </p:par>
                              <p:par>
                                <p:cTn id="38" presetID="31" presetClass="entr" presetSubtype="0" fill="hold"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p:cTn id="40"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1"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2"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3" dur="1000"/>
                                        <p:tgtEl>
                                          <p:spTgt spid="3">
                                            <p:txEl>
                                              <p:pRg st="6" end="6"/>
                                            </p:txEl>
                                          </p:spTgt>
                                        </p:tgtEl>
                                      </p:cBhvr>
                                    </p:animEffect>
                                  </p:childTnLst>
                                </p:cTn>
                              </p:par>
                              <p:par>
                                <p:cTn id="44" presetID="31" presetClass="entr" presetSubtype="0"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 calcmode="lin" valueType="num">
                                      <p:cBhvr>
                                        <p:cTn id="46"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7"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8"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9" dur="1000"/>
                                        <p:tgtEl>
                                          <p:spTgt spid="3">
                                            <p:txEl>
                                              <p:pRg st="7" end="7"/>
                                            </p:txEl>
                                          </p:spTgt>
                                        </p:tgtEl>
                                      </p:cBhvr>
                                    </p:animEffect>
                                  </p:childTnLst>
                                </p:cTn>
                              </p:par>
                              <p:par>
                                <p:cTn id="50" presetID="31" presetClass="entr" presetSubtype="0" fill="hold" nodeType="with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 calcmode="lin" valueType="num">
                                      <p:cBhvr>
                                        <p:cTn id="52"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3"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4"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5" dur="1000"/>
                                        <p:tgtEl>
                                          <p:spTgt spid="3">
                                            <p:txEl>
                                              <p:pRg st="8" end="8"/>
                                            </p:txEl>
                                          </p:spTgt>
                                        </p:tgtEl>
                                      </p:cBhvr>
                                    </p:animEffect>
                                  </p:childTnLst>
                                </p:cTn>
                              </p:par>
                              <p:par>
                                <p:cTn id="56" presetID="31" presetClass="entr" presetSubtype="0" fill="hold" nodeType="withEffect">
                                  <p:stCondLst>
                                    <p:cond delay="0"/>
                                  </p:stCondLst>
                                  <p:childTnLst>
                                    <p:set>
                                      <p:cBhvr>
                                        <p:cTn id="57" dur="1" fill="hold">
                                          <p:stCondLst>
                                            <p:cond delay="0"/>
                                          </p:stCondLst>
                                        </p:cTn>
                                        <p:tgtEl>
                                          <p:spTgt spid="3">
                                            <p:txEl>
                                              <p:pRg st="9" end="9"/>
                                            </p:txEl>
                                          </p:spTgt>
                                        </p:tgtEl>
                                        <p:attrNameLst>
                                          <p:attrName>style.visibility</p:attrName>
                                        </p:attrNameLst>
                                      </p:cBhvr>
                                      <p:to>
                                        <p:strVal val="visible"/>
                                      </p:to>
                                    </p:set>
                                    <p:anim calcmode="lin" valueType="num">
                                      <p:cBhvr>
                                        <p:cTn id="58"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9"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60"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61"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744416"/>
          </a:xfrm>
        </p:spPr>
        <p:txBody>
          <a:bodyPr>
            <a:normAutofit fontScale="92500"/>
          </a:bodyPr>
          <a:lstStyle/>
          <a:p>
            <a:pPr marL="0" indent="0" algn="ctr">
              <a:buNone/>
            </a:pPr>
            <a:r>
              <a:rPr lang="es-CO" dirty="0" smtClean="0"/>
              <a:t>Lo interesante es que cada uno de estos elementos aparecen registrados en la Biblia.</a:t>
            </a:r>
          </a:p>
          <a:p>
            <a:pPr marL="0" indent="0">
              <a:buNone/>
            </a:pPr>
            <a:r>
              <a:rPr lang="es-CO" sz="3500" b="1" u="sng" dirty="0" smtClean="0"/>
              <a:t>¿Qué </a:t>
            </a:r>
            <a:r>
              <a:rPr lang="es-CO" sz="3500" b="1" u="sng" dirty="0"/>
              <a:t>representa la arena?</a:t>
            </a:r>
            <a:r>
              <a:rPr lang="es-CO" dirty="0"/>
              <a:t> </a:t>
            </a:r>
            <a:endParaRPr lang="es-CO" dirty="0" smtClean="0"/>
          </a:p>
          <a:p>
            <a:pPr marL="0" indent="0">
              <a:buNone/>
            </a:pPr>
            <a:r>
              <a:rPr lang="es-CO" b="1" dirty="0" smtClean="0">
                <a:solidFill>
                  <a:srgbClr val="FF0000"/>
                </a:solidFill>
              </a:rPr>
              <a:t>Apoc.20:8</a:t>
            </a:r>
            <a:r>
              <a:rPr lang="es-CO" b="1" dirty="0">
                <a:solidFill>
                  <a:srgbClr val="FF0000"/>
                </a:solidFill>
              </a:rPr>
              <a:t>.</a:t>
            </a:r>
            <a:r>
              <a:rPr lang="es-CO" b="1" baseline="30000" dirty="0"/>
              <a:t> </a:t>
            </a:r>
            <a:r>
              <a:rPr lang="es-CO" b="1" baseline="30000" dirty="0" smtClean="0"/>
              <a:t> </a:t>
            </a:r>
            <a:r>
              <a:rPr lang="es-CO" dirty="0" smtClean="0"/>
              <a:t>Y </a:t>
            </a:r>
            <a:r>
              <a:rPr lang="es-CO" dirty="0"/>
              <a:t>saldrá para engañar a las naciones que están sobre los cuatro ángulos de la tierra, Gog y Magog, a fin de reunirlos para la batalla;</a:t>
            </a:r>
            <a:r>
              <a:rPr lang="es-CO" i="1" dirty="0">
                <a:solidFill>
                  <a:srgbClr val="0070C0"/>
                </a:solidFill>
              </a:rPr>
              <a:t> el número de los cuales es como la arena del mar</a:t>
            </a:r>
            <a:r>
              <a:rPr lang="es-CO" dirty="0"/>
              <a:t>. </a:t>
            </a:r>
          </a:p>
        </p:txBody>
      </p:sp>
      <p:sp>
        <p:nvSpPr>
          <p:cNvPr id="4" name="3 Rectángulo"/>
          <p:cNvSpPr/>
          <p:nvPr/>
        </p:nvSpPr>
        <p:spPr>
          <a:xfrm>
            <a:off x="435822" y="4293096"/>
            <a:ext cx="4856257" cy="2062103"/>
          </a:xfrm>
          <a:prstGeom prst="rect">
            <a:avLst/>
          </a:prstGeom>
        </p:spPr>
        <p:txBody>
          <a:bodyPr wrap="square">
            <a:spAutoFit/>
          </a:bodyPr>
          <a:lstStyle/>
          <a:p>
            <a:r>
              <a:rPr lang="es-CO" sz="3200" dirty="0"/>
              <a:t>Nota. La arena aquí representa el numero de los que no aceparon el plan de salvación trazado por Dios.</a:t>
            </a:r>
          </a:p>
        </p:txBody>
      </p:sp>
      <p:pic>
        <p:nvPicPr>
          <p:cNvPr id="2052" name="Picture 4" descr="http://t0.gstatic.com/images?q=tbn:ANd9GcQcDiiuhvEBU1RIQvTe30PHI3YynShlR590Qi1YV6tDcSC_W-l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79" y="4293096"/>
            <a:ext cx="3456385" cy="2062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675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2052"/>
                                        </p:tgtEl>
                                        <p:attrNameLst>
                                          <p:attrName>style.visibility</p:attrName>
                                        </p:attrNameLst>
                                      </p:cBhvr>
                                      <p:to>
                                        <p:strVal val="visible"/>
                                      </p:to>
                                    </p:set>
                                    <p:animEffect transition="in" filter="wipe(down)">
                                      <p:cBhvr>
                                        <p:cTn id="31" dur="580">
                                          <p:stCondLst>
                                            <p:cond delay="0"/>
                                          </p:stCondLst>
                                        </p:cTn>
                                        <p:tgtEl>
                                          <p:spTgt spid="2052"/>
                                        </p:tgtEl>
                                      </p:cBhvr>
                                    </p:animEffect>
                                    <p:anim calcmode="lin" valueType="num">
                                      <p:cBhvr>
                                        <p:cTn id="32"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37" dur="26">
                                          <p:stCondLst>
                                            <p:cond delay="650"/>
                                          </p:stCondLst>
                                        </p:cTn>
                                        <p:tgtEl>
                                          <p:spTgt spid="2052"/>
                                        </p:tgtEl>
                                      </p:cBhvr>
                                      <p:to x="100000" y="60000"/>
                                    </p:animScale>
                                    <p:animScale>
                                      <p:cBhvr>
                                        <p:cTn id="38" dur="166" decel="50000">
                                          <p:stCondLst>
                                            <p:cond delay="676"/>
                                          </p:stCondLst>
                                        </p:cTn>
                                        <p:tgtEl>
                                          <p:spTgt spid="2052"/>
                                        </p:tgtEl>
                                      </p:cBhvr>
                                      <p:to x="100000" y="100000"/>
                                    </p:animScale>
                                    <p:animScale>
                                      <p:cBhvr>
                                        <p:cTn id="39" dur="26">
                                          <p:stCondLst>
                                            <p:cond delay="1312"/>
                                          </p:stCondLst>
                                        </p:cTn>
                                        <p:tgtEl>
                                          <p:spTgt spid="2052"/>
                                        </p:tgtEl>
                                      </p:cBhvr>
                                      <p:to x="100000" y="80000"/>
                                    </p:animScale>
                                    <p:animScale>
                                      <p:cBhvr>
                                        <p:cTn id="40" dur="166" decel="50000">
                                          <p:stCondLst>
                                            <p:cond delay="1338"/>
                                          </p:stCondLst>
                                        </p:cTn>
                                        <p:tgtEl>
                                          <p:spTgt spid="2052"/>
                                        </p:tgtEl>
                                      </p:cBhvr>
                                      <p:to x="100000" y="100000"/>
                                    </p:animScale>
                                    <p:animScale>
                                      <p:cBhvr>
                                        <p:cTn id="41" dur="26">
                                          <p:stCondLst>
                                            <p:cond delay="1642"/>
                                          </p:stCondLst>
                                        </p:cTn>
                                        <p:tgtEl>
                                          <p:spTgt spid="2052"/>
                                        </p:tgtEl>
                                      </p:cBhvr>
                                      <p:to x="100000" y="90000"/>
                                    </p:animScale>
                                    <p:animScale>
                                      <p:cBhvr>
                                        <p:cTn id="42" dur="166" decel="50000">
                                          <p:stCondLst>
                                            <p:cond delay="1668"/>
                                          </p:stCondLst>
                                        </p:cTn>
                                        <p:tgtEl>
                                          <p:spTgt spid="2052"/>
                                        </p:tgtEl>
                                      </p:cBhvr>
                                      <p:to x="100000" y="100000"/>
                                    </p:animScale>
                                    <p:animScale>
                                      <p:cBhvr>
                                        <p:cTn id="43" dur="26">
                                          <p:stCondLst>
                                            <p:cond delay="1808"/>
                                          </p:stCondLst>
                                        </p:cTn>
                                        <p:tgtEl>
                                          <p:spTgt spid="2052"/>
                                        </p:tgtEl>
                                      </p:cBhvr>
                                      <p:to x="100000" y="95000"/>
                                    </p:animScale>
                                    <p:animScale>
                                      <p:cBhvr>
                                        <p:cTn id="44" dur="166" decel="50000">
                                          <p:stCondLst>
                                            <p:cond delay="1834"/>
                                          </p:stCondLst>
                                        </p:cTn>
                                        <p:tgtEl>
                                          <p:spTgt spid="2052"/>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2000"/>
                                        <p:tgtEl>
                                          <p:spTgt spid="4"/>
                                        </p:tgtEl>
                                      </p:cBhvr>
                                    </p:animEffect>
                                    <p:anim calcmode="lin" valueType="num">
                                      <p:cBhvr>
                                        <p:cTn id="50" dur="2000" fill="hold"/>
                                        <p:tgtEl>
                                          <p:spTgt spid="4"/>
                                        </p:tgtEl>
                                        <p:attrNameLst>
                                          <p:attrName>ppt_w</p:attrName>
                                        </p:attrNameLst>
                                      </p:cBhvr>
                                      <p:tavLst>
                                        <p:tav tm="0" fmla="#ppt_w*sin(2.5*pi*$)">
                                          <p:val>
                                            <p:fltVal val="0"/>
                                          </p:val>
                                        </p:tav>
                                        <p:tav tm="100000">
                                          <p:val>
                                            <p:fltVal val="1"/>
                                          </p:val>
                                        </p:tav>
                                      </p:tavLst>
                                    </p:anim>
                                    <p:anim calcmode="lin" valueType="num">
                                      <p:cBhvr>
                                        <p:cTn id="51"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626968" cy="2376263"/>
          </a:xfrm>
        </p:spPr>
        <p:txBody>
          <a:bodyPr>
            <a:normAutofit fontScale="92500"/>
          </a:bodyPr>
          <a:lstStyle/>
          <a:p>
            <a:pPr marL="0" indent="0">
              <a:buNone/>
            </a:pPr>
            <a:r>
              <a:rPr lang="es-CO" sz="4000" b="1" u="sng" dirty="0"/>
              <a:t>¿Qué representa el mar?</a:t>
            </a:r>
          </a:p>
          <a:p>
            <a:pPr marL="0" indent="0">
              <a:buNone/>
            </a:pPr>
            <a:r>
              <a:rPr lang="es-CO" dirty="0" smtClean="0">
                <a:solidFill>
                  <a:srgbClr val="FF0000"/>
                </a:solidFill>
              </a:rPr>
              <a:t>Apoc.17:15.</a:t>
            </a:r>
            <a:r>
              <a:rPr lang="es-CO" dirty="0" smtClean="0"/>
              <a:t> «Las </a:t>
            </a:r>
            <a:r>
              <a:rPr lang="es-CO" dirty="0"/>
              <a:t>aguas que has visto …., son pueblos y multitudes y </a:t>
            </a:r>
            <a:r>
              <a:rPr lang="es-CO" dirty="0" smtClean="0"/>
              <a:t>naciones y lenguas»</a:t>
            </a:r>
            <a:endParaRPr lang="es-CO" dirty="0"/>
          </a:p>
        </p:txBody>
      </p:sp>
      <p:sp>
        <p:nvSpPr>
          <p:cNvPr id="4" name="3 Rectángulo"/>
          <p:cNvSpPr/>
          <p:nvPr/>
        </p:nvSpPr>
        <p:spPr>
          <a:xfrm>
            <a:off x="3563888" y="3429000"/>
            <a:ext cx="5364088" cy="3170099"/>
          </a:xfrm>
          <a:prstGeom prst="rect">
            <a:avLst/>
          </a:prstGeom>
        </p:spPr>
        <p:txBody>
          <a:bodyPr wrap="square">
            <a:spAutoFit/>
          </a:bodyPr>
          <a:lstStyle/>
          <a:p>
            <a:pPr algn="ctr"/>
            <a:r>
              <a:rPr lang="es-CO" sz="3200" b="1" u="sng" dirty="0"/>
              <a:t>¿Qué representa La bestia?</a:t>
            </a:r>
            <a:endParaRPr lang="es-CO" sz="2400" b="1" u="sng" dirty="0"/>
          </a:p>
          <a:p>
            <a:pPr algn="ctr"/>
            <a:r>
              <a:rPr lang="es-CO" sz="2400" dirty="0">
                <a:solidFill>
                  <a:srgbClr val="FF0000"/>
                </a:solidFill>
              </a:rPr>
              <a:t>Daniel 7:6.pp</a:t>
            </a:r>
            <a:r>
              <a:rPr lang="es-CO" sz="2400" dirty="0"/>
              <a:t>. Después de esto yo miraba, y he aquí otra bestia, semejante a un leopardo…. </a:t>
            </a:r>
            <a:r>
              <a:rPr lang="es-CO" sz="2400" dirty="0">
                <a:solidFill>
                  <a:srgbClr val="FF0000"/>
                </a:solidFill>
              </a:rPr>
              <a:t>Verso 23</a:t>
            </a:r>
            <a:r>
              <a:rPr lang="es-CO" sz="2400" dirty="0"/>
              <a:t>. La cuarta bestia será un </a:t>
            </a:r>
            <a:r>
              <a:rPr lang="es-CO" sz="2400" i="1" u="sng" dirty="0">
                <a:solidFill>
                  <a:srgbClr val="0070C0"/>
                </a:solidFill>
              </a:rPr>
              <a:t>cuarto reino en la tierra</a:t>
            </a:r>
            <a:r>
              <a:rPr lang="es-CO" sz="2400" dirty="0"/>
              <a:t>, el cual será diferente de todos los </a:t>
            </a:r>
            <a:r>
              <a:rPr lang="es-CO" sz="2400" i="1" dirty="0"/>
              <a:t>otros</a:t>
            </a:r>
            <a:r>
              <a:rPr lang="es-CO" sz="2400" dirty="0"/>
              <a:t> reinos, y a toda la tierra devorará, y la hollará, y la despedazará. </a:t>
            </a:r>
            <a:r>
              <a:rPr lang="es-CO" sz="2400" dirty="0" smtClean="0"/>
              <a:t> </a:t>
            </a:r>
            <a:endParaRPr lang="es-CO" sz="2400" dirty="0"/>
          </a:p>
        </p:txBody>
      </p:sp>
      <p:pic>
        <p:nvPicPr>
          <p:cNvPr id="3074" name="Picture 2" descr="http://t1.gstatic.com/images?q=tbn:ANd9GcQN_mwzDuGL0IrH75YkHw2y4RAHyfTNnjiP5INK9BRlanf7ohk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88640"/>
            <a:ext cx="2699792" cy="220789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0.gstatic.com/images?q=tbn:ANd9GcRIFNwYx732B-DPlOsORFr_lFmcoeS9iyKJ7zxAKn9Pq65oPp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933056"/>
            <a:ext cx="2984748" cy="2510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7984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076"/>
                                        </p:tgtEl>
                                        <p:attrNameLst>
                                          <p:attrName>style.visibility</p:attrName>
                                        </p:attrNameLst>
                                      </p:cBhvr>
                                      <p:to>
                                        <p:strVal val="visible"/>
                                      </p:to>
                                    </p:set>
                                    <p:anim calcmode="lin" valueType="num">
                                      <p:cBhvr>
                                        <p:cTn id="15" dur="500" fill="hold"/>
                                        <p:tgtEl>
                                          <p:spTgt spid="3076"/>
                                        </p:tgtEl>
                                        <p:attrNameLst>
                                          <p:attrName>ppt_w</p:attrName>
                                        </p:attrNameLst>
                                      </p:cBhvr>
                                      <p:tavLst>
                                        <p:tav tm="0">
                                          <p:val>
                                            <p:fltVal val="0"/>
                                          </p:val>
                                        </p:tav>
                                        <p:tav tm="100000">
                                          <p:val>
                                            <p:strVal val="#ppt_w"/>
                                          </p:val>
                                        </p:tav>
                                      </p:tavLst>
                                    </p:anim>
                                    <p:anim calcmode="lin" valueType="num">
                                      <p:cBhvr>
                                        <p:cTn id="16" dur="500" fill="hold"/>
                                        <p:tgtEl>
                                          <p:spTgt spid="3076"/>
                                        </p:tgtEl>
                                        <p:attrNameLst>
                                          <p:attrName>ppt_h</p:attrName>
                                        </p:attrNameLst>
                                      </p:cBhvr>
                                      <p:tavLst>
                                        <p:tav tm="0">
                                          <p:val>
                                            <p:fltVal val="0"/>
                                          </p:val>
                                        </p:tav>
                                        <p:tav tm="100000">
                                          <p:val>
                                            <p:strVal val="#ppt_h"/>
                                          </p:val>
                                        </p:tav>
                                      </p:tavLst>
                                    </p:anim>
                                    <p:animEffect transition="in" filter="fade">
                                      <p:cBhvr>
                                        <p:cTn id="1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3178696" cy="6048673"/>
          </a:xfrm>
          <a:blipFill>
            <a:blip r:embed="rId2"/>
            <a:tile tx="0" ty="0" sx="100000" sy="100000" flip="none" algn="tl"/>
          </a:blipFill>
        </p:spPr>
        <p:txBody>
          <a:bodyPr>
            <a:normAutofit fontScale="92500"/>
          </a:bodyPr>
          <a:lstStyle/>
          <a:p>
            <a:pPr marL="0" indent="0" algn="ctr">
              <a:buNone/>
            </a:pPr>
            <a:r>
              <a:rPr lang="es-CO" sz="3600" b="1" u="sng" dirty="0"/>
              <a:t>¿Qué representan los diez cuernos?</a:t>
            </a:r>
          </a:p>
          <a:p>
            <a:pPr marL="0" indent="0" algn="ctr">
              <a:buNone/>
            </a:pPr>
            <a:r>
              <a:rPr lang="es-CO" dirty="0">
                <a:solidFill>
                  <a:srgbClr val="FF0000"/>
                </a:solidFill>
              </a:rPr>
              <a:t>Daniel 7:24 pp</a:t>
            </a:r>
            <a:r>
              <a:rPr lang="es-CO" dirty="0"/>
              <a:t>. Y los diez cuernos significan que de aquel reino se levantarán diez reyes: Nota. En el 476 d.C. </a:t>
            </a:r>
            <a:r>
              <a:rPr lang="es-CO" dirty="0" smtClean="0"/>
              <a:t>Roma Imperial </a:t>
            </a:r>
            <a:r>
              <a:rPr lang="es-CO" dirty="0"/>
              <a:t>se dividió en diez reinos.</a:t>
            </a:r>
          </a:p>
          <a:p>
            <a:endParaRPr lang="es-CO" dirty="0"/>
          </a:p>
          <a:p>
            <a:endParaRPr lang="es-CO" dirty="0"/>
          </a:p>
        </p:txBody>
      </p:sp>
      <p:pic>
        <p:nvPicPr>
          <p:cNvPr id="5122" name="Picture 2" descr="http://saulsalas4.webs.com/REYES%2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32656"/>
            <a:ext cx="5277857" cy="6120681"/>
          </a:xfrm>
          <a:prstGeom prst="rect">
            <a:avLst/>
          </a:prstGeom>
          <a:noFill/>
          <a:extLst>
            <a:ext uri="{909E8E84-426E-40DD-AFC4-6F175D3DCCD1}">
              <a14:hiddenFill xmlns:a14="http://schemas.microsoft.com/office/drawing/2010/main">
                <a:solidFill>
                  <a:srgbClr val="FFFFFF"/>
                </a:solidFill>
              </a14:hiddenFill>
            </a:ext>
          </a:extLst>
        </p:spPr>
      </p:pic>
      <p:sp>
        <p:nvSpPr>
          <p:cNvPr id="2" name="1 Estrella de 4 puntas"/>
          <p:cNvSpPr/>
          <p:nvPr/>
        </p:nvSpPr>
        <p:spPr>
          <a:xfrm>
            <a:off x="7596336" y="5085184"/>
            <a:ext cx="360040" cy="50405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 name="3 Estrella de 4 puntas"/>
          <p:cNvSpPr/>
          <p:nvPr/>
        </p:nvSpPr>
        <p:spPr>
          <a:xfrm>
            <a:off x="5092814" y="5299375"/>
            <a:ext cx="336612" cy="50405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Estrella de 4 puntas"/>
          <p:cNvSpPr/>
          <p:nvPr/>
        </p:nvSpPr>
        <p:spPr>
          <a:xfrm>
            <a:off x="7502352" y="2775502"/>
            <a:ext cx="288032" cy="540060"/>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261027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580">
                                          <p:stCondLst>
                                            <p:cond delay="0"/>
                                          </p:stCondLst>
                                        </p:cTn>
                                        <p:tgtEl>
                                          <p:spTgt spid="5122"/>
                                        </p:tgtEl>
                                      </p:cBhvr>
                                    </p:animEffect>
                                    <p:anim calcmode="lin" valueType="num">
                                      <p:cBhvr>
                                        <p:cTn id="8"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3" dur="26">
                                          <p:stCondLst>
                                            <p:cond delay="650"/>
                                          </p:stCondLst>
                                        </p:cTn>
                                        <p:tgtEl>
                                          <p:spTgt spid="5122"/>
                                        </p:tgtEl>
                                      </p:cBhvr>
                                      <p:to x="100000" y="60000"/>
                                    </p:animScale>
                                    <p:animScale>
                                      <p:cBhvr>
                                        <p:cTn id="14" dur="166" decel="50000">
                                          <p:stCondLst>
                                            <p:cond delay="676"/>
                                          </p:stCondLst>
                                        </p:cTn>
                                        <p:tgtEl>
                                          <p:spTgt spid="5122"/>
                                        </p:tgtEl>
                                      </p:cBhvr>
                                      <p:to x="100000" y="100000"/>
                                    </p:animScale>
                                    <p:animScale>
                                      <p:cBhvr>
                                        <p:cTn id="15" dur="26">
                                          <p:stCondLst>
                                            <p:cond delay="1312"/>
                                          </p:stCondLst>
                                        </p:cTn>
                                        <p:tgtEl>
                                          <p:spTgt spid="5122"/>
                                        </p:tgtEl>
                                      </p:cBhvr>
                                      <p:to x="100000" y="80000"/>
                                    </p:animScale>
                                    <p:animScale>
                                      <p:cBhvr>
                                        <p:cTn id="16" dur="166" decel="50000">
                                          <p:stCondLst>
                                            <p:cond delay="1338"/>
                                          </p:stCondLst>
                                        </p:cTn>
                                        <p:tgtEl>
                                          <p:spTgt spid="5122"/>
                                        </p:tgtEl>
                                      </p:cBhvr>
                                      <p:to x="100000" y="100000"/>
                                    </p:animScale>
                                    <p:animScale>
                                      <p:cBhvr>
                                        <p:cTn id="17" dur="26">
                                          <p:stCondLst>
                                            <p:cond delay="1642"/>
                                          </p:stCondLst>
                                        </p:cTn>
                                        <p:tgtEl>
                                          <p:spTgt spid="5122"/>
                                        </p:tgtEl>
                                      </p:cBhvr>
                                      <p:to x="100000" y="90000"/>
                                    </p:animScale>
                                    <p:animScale>
                                      <p:cBhvr>
                                        <p:cTn id="18" dur="166" decel="50000">
                                          <p:stCondLst>
                                            <p:cond delay="1668"/>
                                          </p:stCondLst>
                                        </p:cTn>
                                        <p:tgtEl>
                                          <p:spTgt spid="5122"/>
                                        </p:tgtEl>
                                      </p:cBhvr>
                                      <p:to x="100000" y="100000"/>
                                    </p:animScale>
                                    <p:animScale>
                                      <p:cBhvr>
                                        <p:cTn id="19" dur="26">
                                          <p:stCondLst>
                                            <p:cond delay="1808"/>
                                          </p:stCondLst>
                                        </p:cTn>
                                        <p:tgtEl>
                                          <p:spTgt spid="5122"/>
                                        </p:tgtEl>
                                      </p:cBhvr>
                                      <p:to x="100000" y="95000"/>
                                    </p:animScale>
                                    <p:animScale>
                                      <p:cBhvr>
                                        <p:cTn id="20" dur="166" decel="50000">
                                          <p:stCondLst>
                                            <p:cond delay="1834"/>
                                          </p:stCondLst>
                                        </p:cTn>
                                        <p:tgtEl>
                                          <p:spTgt spid="512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down)">
                                      <p:cBhvr>
                                        <p:cTn id="43" dur="580">
                                          <p:stCondLst>
                                            <p:cond delay="0"/>
                                          </p:stCondLst>
                                        </p:cTn>
                                        <p:tgtEl>
                                          <p:spTgt spid="2"/>
                                        </p:tgtEl>
                                      </p:cBhvr>
                                    </p:animEffect>
                                    <p:anim calcmode="lin" valueType="num">
                                      <p:cBhvr>
                                        <p:cTn id="4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9" dur="26">
                                          <p:stCondLst>
                                            <p:cond delay="650"/>
                                          </p:stCondLst>
                                        </p:cTn>
                                        <p:tgtEl>
                                          <p:spTgt spid="2"/>
                                        </p:tgtEl>
                                      </p:cBhvr>
                                      <p:to x="100000" y="60000"/>
                                    </p:animScale>
                                    <p:animScale>
                                      <p:cBhvr>
                                        <p:cTn id="50" dur="166" decel="50000">
                                          <p:stCondLst>
                                            <p:cond delay="676"/>
                                          </p:stCondLst>
                                        </p:cTn>
                                        <p:tgtEl>
                                          <p:spTgt spid="2"/>
                                        </p:tgtEl>
                                      </p:cBhvr>
                                      <p:to x="100000" y="100000"/>
                                    </p:animScale>
                                    <p:animScale>
                                      <p:cBhvr>
                                        <p:cTn id="51" dur="26">
                                          <p:stCondLst>
                                            <p:cond delay="1312"/>
                                          </p:stCondLst>
                                        </p:cTn>
                                        <p:tgtEl>
                                          <p:spTgt spid="2"/>
                                        </p:tgtEl>
                                      </p:cBhvr>
                                      <p:to x="100000" y="80000"/>
                                    </p:animScale>
                                    <p:animScale>
                                      <p:cBhvr>
                                        <p:cTn id="52" dur="166" decel="50000">
                                          <p:stCondLst>
                                            <p:cond delay="1338"/>
                                          </p:stCondLst>
                                        </p:cTn>
                                        <p:tgtEl>
                                          <p:spTgt spid="2"/>
                                        </p:tgtEl>
                                      </p:cBhvr>
                                      <p:to x="100000" y="100000"/>
                                    </p:animScale>
                                    <p:animScale>
                                      <p:cBhvr>
                                        <p:cTn id="53" dur="26">
                                          <p:stCondLst>
                                            <p:cond delay="1642"/>
                                          </p:stCondLst>
                                        </p:cTn>
                                        <p:tgtEl>
                                          <p:spTgt spid="2"/>
                                        </p:tgtEl>
                                      </p:cBhvr>
                                      <p:to x="100000" y="90000"/>
                                    </p:animScale>
                                    <p:animScale>
                                      <p:cBhvr>
                                        <p:cTn id="54" dur="166" decel="50000">
                                          <p:stCondLst>
                                            <p:cond delay="1668"/>
                                          </p:stCondLst>
                                        </p:cTn>
                                        <p:tgtEl>
                                          <p:spTgt spid="2"/>
                                        </p:tgtEl>
                                      </p:cBhvr>
                                      <p:to x="100000" y="100000"/>
                                    </p:animScale>
                                    <p:animScale>
                                      <p:cBhvr>
                                        <p:cTn id="55" dur="26">
                                          <p:stCondLst>
                                            <p:cond delay="1808"/>
                                          </p:stCondLst>
                                        </p:cTn>
                                        <p:tgtEl>
                                          <p:spTgt spid="2"/>
                                        </p:tgtEl>
                                      </p:cBhvr>
                                      <p:to x="100000" y="95000"/>
                                    </p:animScale>
                                    <p:animScale>
                                      <p:cBhvr>
                                        <p:cTn id="56" dur="166" decel="50000">
                                          <p:stCondLst>
                                            <p:cond delay="1834"/>
                                          </p:stCondLst>
                                        </p:cTn>
                                        <p:tgtEl>
                                          <p:spTgt spid="2"/>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wipe(down)">
                                      <p:cBhvr>
                                        <p:cTn id="61" dur="580">
                                          <p:stCondLst>
                                            <p:cond delay="0"/>
                                          </p:stCondLst>
                                        </p:cTn>
                                        <p:tgtEl>
                                          <p:spTgt spid="4"/>
                                        </p:tgtEl>
                                      </p:cBhvr>
                                    </p:animEffect>
                                    <p:anim calcmode="lin" valueType="num">
                                      <p:cBhvr>
                                        <p:cTn id="6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67" dur="26">
                                          <p:stCondLst>
                                            <p:cond delay="650"/>
                                          </p:stCondLst>
                                        </p:cTn>
                                        <p:tgtEl>
                                          <p:spTgt spid="4"/>
                                        </p:tgtEl>
                                      </p:cBhvr>
                                      <p:to x="100000" y="60000"/>
                                    </p:animScale>
                                    <p:animScale>
                                      <p:cBhvr>
                                        <p:cTn id="68" dur="166" decel="50000">
                                          <p:stCondLst>
                                            <p:cond delay="676"/>
                                          </p:stCondLst>
                                        </p:cTn>
                                        <p:tgtEl>
                                          <p:spTgt spid="4"/>
                                        </p:tgtEl>
                                      </p:cBhvr>
                                      <p:to x="100000" y="100000"/>
                                    </p:animScale>
                                    <p:animScale>
                                      <p:cBhvr>
                                        <p:cTn id="69" dur="26">
                                          <p:stCondLst>
                                            <p:cond delay="1312"/>
                                          </p:stCondLst>
                                        </p:cTn>
                                        <p:tgtEl>
                                          <p:spTgt spid="4"/>
                                        </p:tgtEl>
                                      </p:cBhvr>
                                      <p:to x="100000" y="80000"/>
                                    </p:animScale>
                                    <p:animScale>
                                      <p:cBhvr>
                                        <p:cTn id="70" dur="166" decel="50000">
                                          <p:stCondLst>
                                            <p:cond delay="1338"/>
                                          </p:stCondLst>
                                        </p:cTn>
                                        <p:tgtEl>
                                          <p:spTgt spid="4"/>
                                        </p:tgtEl>
                                      </p:cBhvr>
                                      <p:to x="100000" y="100000"/>
                                    </p:animScale>
                                    <p:animScale>
                                      <p:cBhvr>
                                        <p:cTn id="71" dur="26">
                                          <p:stCondLst>
                                            <p:cond delay="1642"/>
                                          </p:stCondLst>
                                        </p:cTn>
                                        <p:tgtEl>
                                          <p:spTgt spid="4"/>
                                        </p:tgtEl>
                                      </p:cBhvr>
                                      <p:to x="100000" y="90000"/>
                                    </p:animScale>
                                    <p:animScale>
                                      <p:cBhvr>
                                        <p:cTn id="72" dur="166" decel="50000">
                                          <p:stCondLst>
                                            <p:cond delay="1668"/>
                                          </p:stCondLst>
                                        </p:cTn>
                                        <p:tgtEl>
                                          <p:spTgt spid="4"/>
                                        </p:tgtEl>
                                      </p:cBhvr>
                                      <p:to x="100000" y="100000"/>
                                    </p:animScale>
                                    <p:animScale>
                                      <p:cBhvr>
                                        <p:cTn id="73" dur="26">
                                          <p:stCondLst>
                                            <p:cond delay="1808"/>
                                          </p:stCondLst>
                                        </p:cTn>
                                        <p:tgtEl>
                                          <p:spTgt spid="4"/>
                                        </p:tgtEl>
                                      </p:cBhvr>
                                      <p:to x="100000" y="95000"/>
                                    </p:animScale>
                                    <p:animScale>
                                      <p:cBhvr>
                                        <p:cTn id="74"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042792" cy="3240359"/>
          </a:xfrm>
        </p:spPr>
        <p:txBody>
          <a:bodyPr>
            <a:normAutofit fontScale="70000" lnSpcReduction="20000"/>
          </a:bodyPr>
          <a:lstStyle/>
          <a:p>
            <a:pPr marL="0" indent="0" algn="ctr">
              <a:buNone/>
            </a:pPr>
            <a:r>
              <a:rPr lang="es-CO" sz="4400" b="1" u="sng" dirty="0" smtClean="0"/>
              <a:t>¿Qué representan las siete cabezas?</a:t>
            </a:r>
          </a:p>
          <a:p>
            <a:pPr marL="0" indent="0" algn="ctr">
              <a:buNone/>
            </a:pPr>
            <a:r>
              <a:rPr lang="es-CO" sz="4400" dirty="0">
                <a:solidFill>
                  <a:srgbClr val="FF0000"/>
                </a:solidFill>
              </a:rPr>
              <a:t>Daniel 7:24 up</a:t>
            </a:r>
            <a:r>
              <a:rPr lang="es-CO" sz="4400" dirty="0"/>
              <a:t>. Y tras ellos se levantará otro, el cual será mayor que los primeros, y a </a:t>
            </a:r>
            <a:r>
              <a:rPr lang="es-CO" sz="4400" dirty="0">
                <a:solidFill>
                  <a:srgbClr val="0070C0"/>
                </a:solidFill>
              </a:rPr>
              <a:t>tres reyes subyugará. </a:t>
            </a:r>
            <a:endParaRPr lang="es-CO" sz="3600" b="1" u="sng" dirty="0" smtClean="0"/>
          </a:p>
        </p:txBody>
      </p:sp>
      <p:sp>
        <p:nvSpPr>
          <p:cNvPr id="4" name="3 Rectángulo"/>
          <p:cNvSpPr/>
          <p:nvPr/>
        </p:nvSpPr>
        <p:spPr>
          <a:xfrm>
            <a:off x="0" y="4167664"/>
            <a:ext cx="4211960" cy="461665"/>
          </a:xfrm>
          <a:prstGeom prst="rect">
            <a:avLst/>
          </a:prstGeom>
        </p:spPr>
        <p:txBody>
          <a:bodyPr wrap="square">
            <a:spAutoFit/>
          </a:bodyPr>
          <a:lstStyle/>
          <a:p>
            <a:pPr algn="ctr"/>
            <a:endParaRPr lang="es-CO" sz="2400" dirty="0">
              <a:solidFill>
                <a:srgbClr val="0070C0"/>
              </a:solidFill>
            </a:endParaRPr>
          </a:p>
        </p:txBody>
      </p:sp>
      <p:pic>
        <p:nvPicPr>
          <p:cNvPr id="4098" name="Picture 2" descr="http://t1.gstatic.com/images?q=tbn:ANd9GcSYBEjUc2Gz7dh0t85cZAnsTagMnCjVzAZ3H2745ourJk2TKUynU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236437"/>
            <a:ext cx="2699792" cy="262156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1.gstatic.com/images?q=tbn:ANd9GcTS46DkxMiKyXNU10-J4AXzY7sSUFJ0ciZbhVD1O3WfyH4iKEUUo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7290" y="332656"/>
            <a:ext cx="4248472" cy="338437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47864" y="4302310"/>
            <a:ext cx="5577898" cy="2062103"/>
          </a:xfrm>
          <a:prstGeom prst="rect">
            <a:avLst/>
          </a:prstGeom>
        </p:spPr>
        <p:txBody>
          <a:bodyPr wrap="square">
            <a:spAutoFit/>
          </a:bodyPr>
          <a:lstStyle/>
          <a:p>
            <a:pPr algn="ctr"/>
            <a:r>
              <a:rPr lang="es-CO" sz="3200" dirty="0"/>
              <a:t>Nota: Las siete cabezas representan los siete cuernos que permanecieron en la cabeza de la bestia</a:t>
            </a:r>
            <a:r>
              <a:rPr lang="es-CO" sz="3200" dirty="0">
                <a:solidFill>
                  <a:srgbClr val="0070C0"/>
                </a:solidFill>
              </a:rPr>
              <a:t>.</a:t>
            </a:r>
          </a:p>
        </p:txBody>
      </p:sp>
    </p:spTree>
    <p:extLst>
      <p:ext uri="{BB962C8B-B14F-4D97-AF65-F5344CB8AC3E}">
        <p14:creationId xmlns:p14="http://schemas.microsoft.com/office/powerpoint/2010/main" val="445932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anim calcmode="lin" valueType="num">
                                      <p:cBhvr>
                                        <p:cTn id="8" dur="2000" fill="hold"/>
                                        <p:tgtEl>
                                          <p:spTgt spid="4098"/>
                                        </p:tgtEl>
                                        <p:attrNameLst>
                                          <p:attrName>ppt_w</p:attrName>
                                        </p:attrNameLst>
                                      </p:cBhvr>
                                      <p:tavLst>
                                        <p:tav tm="0" fmla="#ppt_w*sin(2.5*pi*$)">
                                          <p:val>
                                            <p:fltVal val="0"/>
                                          </p:val>
                                        </p:tav>
                                        <p:tav tm="100000">
                                          <p:val>
                                            <p:fltVal val="1"/>
                                          </p:val>
                                        </p:tav>
                                      </p:tavLst>
                                    </p:anim>
                                    <p:anim calcmode="lin" valueType="num">
                                      <p:cBhvr>
                                        <p:cTn id="9" dur="2000" fill="hold"/>
                                        <p:tgtEl>
                                          <p:spTgt spid="409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80">
                                          <p:stCondLst>
                                            <p:cond delay="0"/>
                                          </p:stCondLst>
                                        </p:cTn>
                                        <p:tgtEl>
                                          <p:spTgt spid="2"/>
                                        </p:tgtEl>
                                      </p:cBhvr>
                                    </p:animEffect>
                                    <p:anim calcmode="lin" valueType="num">
                                      <p:cBhvr>
                                        <p:cTn id="1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0" dur="26">
                                          <p:stCondLst>
                                            <p:cond delay="650"/>
                                          </p:stCondLst>
                                        </p:cTn>
                                        <p:tgtEl>
                                          <p:spTgt spid="2"/>
                                        </p:tgtEl>
                                      </p:cBhvr>
                                      <p:to x="100000" y="60000"/>
                                    </p:animScale>
                                    <p:animScale>
                                      <p:cBhvr>
                                        <p:cTn id="21" dur="166" decel="50000">
                                          <p:stCondLst>
                                            <p:cond delay="676"/>
                                          </p:stCondLst>
                                        </p:cTn>
                                        <p:tgtEl>
                                          <p:spTgt spid="2"/>
                                        </p:tgtEl>
                                      </p:cBhvr>
                                      <p:to x="100000" y="100000"/>
                                    </p:animScale>
                                    <p:animScale>
                                      <p:cBhvr>
                                        <p:cTn id="22" dur="26">
                                          <p:stCondLst>
                                            <p:cond delay="1312"/>
                                          </p:stCondLst>
                                        </p:cTn>
                                        <p:tgtEl>
                                          <p:spTgt spid="2"/>
                                        </p:tgtEl>
                                      </p:cBhvr>
                                      <p:to x="100000" y="80000"/>
                                    </p:animScale>
                                    <p:animScale>
                                      <p:cBhvr>
                                        <p:cTn id="23" dur="166" decel="50000">
                                          <p:stCondLst>
                                            <p:cond delay="1338"/>
                                          </p:stCondLst>
                                        </p:cTn>
                                        <p:tgtEl>
                                          <p:spTgt spid="2"/>
                                        </p:tgtEl>
                                      </p:cBhvr>
                                      <p:to x="100000" y="100000"/>
                                    </p:animScale>
                                    <p:animScale>
                                      <p:cBhvr>
                                        <p:cTn id="24" dur="26">
                                          <p:stCondLst>
                                            <p:cond delay="1642"/>
                                          </p:stCondLst>
                                        </p:cTn>
                                        <p:tgtEl>
                                          <p:spTgt spid="2"/>
                                        </p:tgtEl>
                                      </p:cBhvr>
                                      <p:to x="100000" y="90000"/>
                                    </p:animScale>
                                    <p:animScale>
                                      <p:cBhvr>
                                        <p:cTn id="25" dur="166" decel="50000">
                                          <p:stCondLst>
                                            <p:cond delay="1668"/>
                                          </p:stCondLst>
                                        </p:cTn>
                                        <p:tgtEl>
                                          <p:spTgt spid="2"/>
                                        </p:tgtEl>
                                      </p:cBhvr>
                                      <p:to x="100000" y="100000"/>
                                    </p:animScale>
                                    <p:animScale>
                                      <p:cBhvr>
                                        <p:cTn id="26" dur="26">
                                          <p:stCondLst>
                                            <p:cond delay="1808"/>
                                          </p:stCondLst>
                                        </p:cTn>
                                        <p:tgtEl>
                                          <p:spTgt spid="2"/>
                                        </p:tgtEl>
                                      </p:cBhvr>
                                      <p:to x="100000" y="95000"/>
                                    </p:animScale>
                                    <p:animScale>
                                      <p:cBhvr>
                                        <p:cTn id="27"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4906888" cy="6048672"/>
          </a:xfrm>
        </p:spPr>
        <p:txBody>
          <a:bodyPr>
            <a:normAutofit/>
          </a:bodyPr>
          <a:lstStyle/>
          <a:p>
            <a:pPr marL="0" indent="0" algn="ctr">
              <a:buNone/>
            </a:pPr>
            <a:r>
              <a:rPr lang="es-CO" dirty="0" smtClean="0"/>
              <a:t>Aquí hay un detalle muy importante que nos da </a:t>
            </a:r>
            <a:r>
              <a:rPr lang="es-CO" dirty="0" smtClean="0">
                <a:solidFill>
                  <a:srgbClr val="FF0000"/>
                </a:solidFill>
              </a:rPr>
              <a:t>Apoc.13:2</a:t>
            </a:r>
            <a:r>
              <a:rPr lang="es-CO" dirty="0" smtClean="0"/>
              <a:t>. </a:t>
            </a:r>
          </a:p>
          <a:p>
            <a:pPr marL="0" indent="0" algn="ctr">
              <a:buNone/>
            </a:pPr>
            <a:r>
              <a:rPr lang="es-CO" dirty="0" smtClean="0"/>
              <a:t>Y consiste en que muchos rechazan el A. Testamento, cuando aquí para poder entender el significado del leopardo, el león y el oso, tenemos que acudir a </a:t>
            </a:r>
            <a:r>
              <a:rPr lang="es-CO" dirty="0"/>
              <a:t>D</a:t>
            </a:r>
            <a:r>
              <a:rPr lang="es-CO" dirty="0" smtClean="0"/>
              <a:t>aniel en el A. Testamento que es donde aparen estas bestias. </a:t>
            </a:r>
            <a:endParaRPr lang="es-CO" dirty="0"/>
          </a:p>
        </p:txBody>
      </p:sp>
      <p:pic>
        <p:nvPicPr>
          <p:cNvPr id="1026" name="Picture 2" descr="http://t0.gstatic.com/images?q=tbn:ANd9GcS8K_q5WIx5nCMyhdQZ3GVil0BkMd3o5EwaFfV_kLVx6m7ztO_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5930" y="1412776"/>
            <a:ext cx="3672408" cy="3690342"/>
          </a:xfrm>
          <a:prstGeom prst="rect">
            <a:avLst/>
          </a:prstGeom>
          <a:noFill/>
          <a:extLst>
            <a:ext uri="{909E8E84-426E-40DD-AFC4-6F175D3DCCD1}">
              <a14:hiddenFill xmlns:a14="http://schemas.microsoft.com/office/drawing/2010/main">
                <a:solidFill>
                  <a:srgbClr val="FFFFFF"/>
                </a:solidFill>
              </a14:hiddenFill>
            </a:ext>
          </a:extLst>
        </p:spPr>
      </p:pic>
      <p:sp>
        <p:nvSpPr>
          <p:cNvPr id="4" name="3 Menos"/>
          <p:cNvSpPr/>
          <p:nvPr/>
        </p:nvSpPr>
        <p:spPr>
          <a:xfrm rot="17105630">
            <a:off x="5722479" y="2879289"/>
            <a:ext cx="1717202" cy="413135"/>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Menos"/>
          <p:cNvSpPr/>
          <p:nvPr/>
        </p:nvSpPr>
        <p:spPr>
          <a:xfrm rot="2076694">
            <a:off x="5727838" y="2723200"/>
            <a:ext cx="1739356" cy="422984"/>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Rectángulo"/>
          <p:cNvSpPr/>
          <p:nvPr/>
        </p:nvSpPr>
        <p:spPr>
          <a:xfrm>
            <a:off x="5265930" y="5373216"/>
            <a:ext cx="3692442" cy="1446550"/>
          </a:xfrm>
          <a:prstGeom prst="rect">
            <a:avLst/>
          </a:prstGeom>
        </p:spPr>
        <p:txBody>
          <a:bodyPr wrap="square">
            <a:spAutoFit/>
          </a:bodyPr>
          <a:lstStyle/>
          <a:p>
            <a:pPr algn="ctr"/>
            <a:r>
              <a:rPr lang="es-CO" sz="2400" b="1" dirty="0">
                <a:solidFill>
                  <a:srgbClr val="FF0000"/>
                </a:solidFill>
              </a:rPr>
              <a:t>Estos son los dos testigos de </a:t>
            </a:r>
            <a:r>
              <a:rPr lang="es-CO" sz="2400" b="1" dirty="0" smtClean="0">
                <a:solidFill>
                  <a:srgbClr val="FF0000"/>
                </a:solidFill>
              </a:rPr>
              <a:t>Apoc.11:3,4; y Zac.4:3 Lea C S 310.  </a:t>
            </a:r>
            <a:endParaRPr lang="es-CO" sz="2400" b="1" dirty="0">
              <a:solidFill>
                <a:srgbClr val="FF0000"/>
              </a:solidFill>
            </a:endParaRPr>
          </a:p>
          <a:p>
            <a:pPr algn="ctr"/>
            <a:endParaRPr lang="es-CO" sz="2400" b="1" baseline="30000" dirty="0">
              <a:solidFill>
                <a:srgbClr val="FF0000"/>
              </a:solidFill>
            </a:endParaRPr>
          </a:p>
        </p:txBody>
      </p:sp>
    </p:spTree>
    <p:extLst>
      <p:ext uri="{BB962C8B-B14F-4D97-AF65-F5344CB8AC3E}">
        <p14:creationId xmlns:p14="http://schemas.microsoft.com/office/powerpoint/2010/main" val="2740752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down)">
                                      <p:cBhvr>
                                        <p:cTn id="41" dur="580">
                                          <p:stCondLst>
                                            <p:cond delay="0"/>
                                          </p:stCondLst>
                                        </p:cTn>
                                        <p:tgtEl>
                                          <p:spTgt spid="4"/>
                                        </p:tgtEl>
                                      </p:cBhvr>
                                    </p:animEffect>
                                    <p:anim calcmode="lin" valueType="num">
                                      <p:cBhvr>
                                        <p:cTn id="4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7" dur="26">
                                          <p:stCondLst>
                                            <p:cond delay="650"/>
                                          </p:stCondLst>
                                        </p:cTn>
                                        <p:tgtEl>
                                          <p:spTgt spid="4"/>
                                        </p:tgtEl>
                                      </p:cBhvr>
                                      <p:to x="100000" y="60000"/>
                                    </p:animScale>
                                    <p:animScale>
                                      <p:cBhvr>
                                        <p:cTn id="48" dur="166" decel="50000">
                                          <p:stCondLst>
                                            <p:cond delay="676"/>
                                          </p:stCondLst>
                                        </p:cTn>
                                        <p:tgtEl>
                                          <p:spTgt spid="4"/>
                                        </p:tgtEl>
                                      </p:cBhvr>
                                      <p:to x="100000" y="100000"/>
                                    </p:animScale>
                                    <p:animScale>
                                      <p:cBhvr>
                                        <p:cTn id="49" dur="26">
                                          <p:stCondLst>
                                            <p:cond delay="1312"/>
                                          </p:stCondLst>
                                        </p:cTn>
                                        <p:tgtEl>
                                          <p:spTgt spid="4"/>
                                        </p:tgtEl>
                                      </p:cBhvr>
                                      <p:to x="100000" y="80000"/>
                                    </p:animScale>
                                    <p:animScale>
                                      <p:cBhvr>
                                        <p:cTn id="50" dur="166" decel="50000">
                                          <p:stCondLst>
                                            <p:cond delay="1338"/>
                                          </p:stCondLst>
                                        </p:cTn>
                                        <p:tgtEl>
                                          <p:spTgt spid="4"/>
                                        </p:tgtEl>
                                      </p:cBhvr>
                                      <p:to x="100000" y="100000"/>
                                    </p:animScale>
                                    <p:animScale>
                                      <p:cBhvr>
                                        <p:cTn id="51" dur="26">
                                          <p:stCondLst>
                                            <p:cond delay="1642"/>
                                          </p:stCondLst>
                                        </p:cTn>
                                        <p:tgtEl>
                                          <p:spTgt spid="4"/>
                                        </p:tgtEl>
                                      </p:cBhvr>
                                      <p:to x="100000" y="90000"/>
                                    </p:animScale>
                                    <p:animScale>
                                      <p:cBhvr>
                                        <p:cTn id="52" dur="166" decel="50000">
                                          <p:stCondLst>
                                            <p:cond delay="1668"/>
                                          </p:stCondLst>
                                        </p:cTn>
                                        <p:tgtEl>
                                          <p:spTgt spid="4"/>
                                        </p:tgtEl>
                                      </p:cBhvr>
                                      <p:to x="100000" y="100000"/>
                                    </p:animScale>
                                    <p:animScale>
                                      <p:cBhvr>
                                        <p:cTn id="53" dur="26">
                                          <p:stCondLst>
                                            <p:cond delay="1808"/>
                                          </p:stCondLst>
                                        </p:cTn>
                                        <p:tgtEl>
                                          <p:spTgt spid="4"/>
                                        </p:tgtEl>
                                      </p:cBhvr>
                                      <p:to x="100000" y="95000"/>
                                    </p:animScale>
                                    <p:animScale>
                                      <p:cBhvr>
                                        <p:cTn id="54" dur="166" decel="50000">
                                          <p:stCondLst>
                                            <p:cond delay="1834"/>
                                          </p:stCondLst>
                                        </p:cTn>
                                        <p:tgtEl>
                                          <p:spTgt spid="4"/>
                                        </p:tgtEl>
                                      </p:cBhvr>
                                      <p:to x="100000" y="100000"/>
                                    </p:animScale>
                                  </p:childTnLst>
                                </p:cTn>
                              </p:par>
                            </p:childTnLst>
                          </p:cTn>
                        </p:par>
                      </p:childTnLst>
                    </p:cTn>
                  </p:par>
                  <p:par>
                    <p:cTn id="55" fill="hold">
                      <p:stCondLst>
                        <p:cond delay="indefinite"/>
                      </p:stCondLst>
                      <p:childTnLst>
                        <p:par>
                          <p:cTn id="56" fill="hold">
                            <p:stCondLst>
                              <p:cond delay="0"/>
                            </p:stCondLst>
                            <p:childTnLst>
                              <p:par>
                                <p:cTn id="57" presetID="26" presetClass="entr" presetSubtype="0" fill="hold" grpId="0" nodeType="click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wipe(down)">
                                      <p:cBhvr>
                                        <p:cTn id="59" dur="580">
                                          <p:stCondLst>
                                            <p:cond delay="0"/>
                                          </p:stCondLst>
                                        </p:cTn>
                                        <p:tgtEl>
                                          <p:spTgt spid="5"/>
                                        </p:tgtEl>
                                      </p:cBhvr>
                                    </p:animEffect>
                                    <p:anim calcmode="lin" valueType="num">
                                      <p:cBhvr>
                                        <p:cTn id="6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5" dur="26">
                                          <p:stCondLst>
                                            <p:cond delay="650"/>
                                          </p:stCondLst>
                                        </p:cTn>
                                        <p:tgtEl>
                                          <p:spTgt spid="5"/>
                                        </p:tgtEl>
                                      </p:cBhvr>
                                      <p:to x="100000" y="60000"/>
                                    </p:animScale>
                                    <p:animScale>
                                      <p:cBhvr>
                                        <p:cTn id="66" dur="166" decel="50000">
                                          <p:stCondLst>
                                            <p:cond delay="676"/>
                                          </p:stCondLst>
                                        </p:cTn>
                                        <p:tgtEl>
                                          <p:spTgt spid="5"/>
                                        </p:tgtEl>
                                      </p:cBhvr>
                                      <p:to x="100000" y="100000"/>
                                    </p:animScale>
                                    <p:animScale>
                                      <p:cBhvr>
                                        <p:cTn id="67" dur="26">
                                          <p:stCondLst>
                                            <p:cond delay="1312"/>
                                          </p:stCondLst>
                                        </p:cTn>
                                        <p:tgtEl>
                                          <p:spTgt spid="5"/>
                                        </p:tgtEl>
                                      </p:cBhvr>
                                      <p:to x="100000" y="80000"/>
                                    </p:animScale>
                                    <p:animScale>
                                      <p:cBhvr>
                                        <p:cTn id="68" dur="166" decel="50000">
                                          <p:stCondLst>
                                            <p:cond delay="1338"/>
                                          </p:stCondLst>
                                        </p:cTn>
                                        <p:tgtEl>
                                          <p:spTgt spid="5"/>
                                        </p:tgtEl>
                                      </p:cBhvr>
                                      <p:to x="100000" y="100000"/>
                                    </p:animScale>
                                    <p:animScale>
                                      <p:cBhvr>
                                        <p:cTn id="69" dur="26">
                                          <p:stCondLst>
                                            <p:cond delay="1642"/>
                                          </p:stCondLst>
                                        </p:cTn>
                                        <p:tgtEl>
                                          <p:spTgt spid="5"/>
                                        </p:tgtEl>
                                      </p:cBhvr>
                                      <p:to x="100000" y="90000"/>
                                    </p:animScale>
                                    <p:animScale>
                                      <p:cBhvr>
                                        <p:cTn id="70" dur="166" decel="50000">
                                          <p:stCondLst>
                                            <p:cond delay="1668"/>
                                          </p:stCondLst>
                                        </p:cTn>
                                        <p:tgtEl>
                                          <p:spTgt spid="5"/>
                                        </p:tgtEl>
                                      </p:cBhvr>
                                      <p:to x="100000" y="100000"/>
                                    </p:animScale>
                                    <p:animScale>
                                      <p:cBhvr>
                                        <p:cTn id="71" dur="26">
                                          <p:stCondLst>
                                            <p:cond delay="1808"/>
                                          </p:stCondLst>
                                        </p:cTn>
                                        <p:tgtEl>
                                          <p:spTgt spid="5"/>
                                        </p:tgtEl>
                                      </p:cBhvr>
                                      <p:to x="100000" y="95000"/>
                                    </p:animScale>
                                    <p:animScale>
                                      <p:cBhvr>
                                        <p:cTn id="72" dur="166" decel="50000">
                                          <p:stCondLst>
                                            <p:cond delay="1834"/>
                                          </p:stCondLst>
                                        </p:cTn>
                                        <p:tgtEl>
                                          <p:spTgt spid="5"/>
                                        </p:tgtEl>
                                      </p:cBhvr>
                                      <p:to x="100000" y="100000"/>
                                    </p:animScale>
                                  </p:childTnLst>
                                </p:cTn>
                              </p:par>
                            </p:childTnLst>
                          </p:cTn>
                        </p:par>
                      </p:childTnLst>
                    </p:cTn>
                  </p:par>
                  <p:par>
                    <p:cTn id="73" fill="hold">
                      <p:stCondLst>
                        <p:cond delay="indefinite"/>
                      </p:stCondLst>
                      <p:childTnLst>
                        <p:par>
                          <p:cTn id="74" fill="hold">
                            <p:stCondLst>
                              <p:cond delay="0"/>
                            </p:stCondLst>
                            <p:childTnLst>
                              <p:par>
                                <p:cTn id="75" presetID="26" presetClass="entr" presetSubtype="0" fill="hold" grpId="0" nodeType="click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wipe(down)">
                                      <p:cBhvr>
                                        <p:cTn id="77" dur="580">
                                          <p:stCondLst>
                                            <p:cond delay="0"/>
                                          </p:stCondLst>
                                        </p:cTn>
                                        <p:tgtEl>
                                          <p:spTgt spid="6"/>
                                        </p:tgtEl>
                                      </p:cBhvr>
                                    </p:animEffect>
                                    <p:anim calcmode="lin" valueType="num">
                                      <p:cBhvr>
                                        <p:cTn id="7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83" dur="26">
                                          <p:stCondLst>
                                            <p:cond delay="650"/>
                                          </p:stCondLst>
                                        </p:cTn>
                                        <p:tgtEl>
                                          <p:spTgt spid="6"/>
                                        </p:tgtEl>
                                      </p:cBhvr>
                                      <p:to x="100000" y="60000"/>
                                    </p:animScale>
                                    <p:animScale>
                                      <p:cBhvr>
                                        <p:cTn id="84" dur="166" decel="50000">
                                          <p:stCondLst>
                                            <p:cond delay="676"/>
                                          </p:stCondLst>
                                        </p:cTn>
                                        <p:tgtEl>
                                          <p:spTgt spid="6"/>
                                        </p:tgtEl>
                                      </p:cBhvr>
                                      <p:to x="100000" y="100000"/>
                                    </p:animScale>
                                    <p:animScale>
                                      <p:cBhvr>
                                        <p:cTn id="85" dur="26">
                                          <p:stCondLst>
                                            <p:cond delay="1312"/>
                                          </p:stCondLst>
                                        </p:cTn>
                                        <p:tgtEl>
                                          <p:spTgt spid="6"/>
                                        </p:tgtEl>
                                      </p:cBhvr>
                                      <p:to x="100000" y="80000"/>
                                    </p:animScale>
                                    <p:animScale>
                                      <p:cBhvr>
                                        <p:cTn id="86" dur="166" decel="50000">
                                          <p:stCondLst>
                                            <p:cond delay="1338"/>
                                          </p:stCondLst>
                                        </p:cTn>
                                        <p:tgtEl>
                                          <p:spTgt spid="6"/>
                                        </p:tgtEl>
                                      </p:cBhvr>
                                      <p:to x="100000" y="100000"/>
                                    </p:animScale>
                                    <p:animScale>
                                      <p:cBhvr>
                                        <p:cTn id="87" dur="26">
                                          <p:stCondLst>
                                            <p:cond delay="1642"/>
                                          </p:stCondLst>
                                        </p:cTn>
                                        <p:tgtEl>
                                          <p:spTgt spid="6"/>
                                        </p:tgtEl>
                                      </p:cBhvr>
                                      <p:to x="100000" y="90000"/>
                                    </p:animScale>
                                    <p:animScale>
                                      <p:cBhvr>
                                        <p:cTn id="88" dur="166" decel="50000">
                                          <p:stCondLst>
                                            <p:cond delay="1668"/>
                                          </p:stCondLst>
                                        </p:cTn>
                                        <p:tgtEl>
                                          <p:spTgt spid="6"/>
                                        </p:tgtEl>
                                      </p:cBhvr>
                                      <p:to x="100000" y="100000"/>
                                    </p:animScale>
                                    <p:animScale>
                                      <p:cBhvr>
                                        <p:cTn id="89" dur="26">
                                          <p:stCondLst>
                                            <p:cond delay="1808"/>
                                          </p:stCondLst>
                                        </p:cTn>
                                        <p:tgtEl>
                                          <p:spTgt spid="6"/>
                                        </p:tgtEl>
                                      </p:cBhvr>
                                      <p:to x="100000" y="95000"/>
                                    </p:animScale>
                                    <p:animScale>
                                      <p:cBhvr>
                                        <p:cTn id="9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5976664"/>
          </a:xfrm>
        </p:spPr>
        <p:txBody>
          <a:bodyPr>
            <a:normAutofit/>
          </a:bodyPr>
          <a:lstStyle/>
          <a:p>
            <a:pPr marL="0" indent="0" algn="ctr">
              <a:buNone/>
            </a:pPr>
            <a:endParaRPr lang="es-CO" dirty="0" smtClean="0"/>
          </a:p>
          <a:p>
            <a:pPr marL="0" indent="0" algn="ctr">
              <a:buNone/>
            </a:pPr>
            <a:r>
              <a:rPr lang="es-CO" dirty="0" smtClean="0"/>
              <a:t>Note que el leopardo, el oso y el león Juan los menciona del ultimo hacia atrás, mientras que Daniel los menciona al contrario, del  primero hacia el ultimo.</a:t>
            </a:r>
          </a:p>
          <a:p>
            <a:pPr marL="0" indent="0" algn="ctr">
              <a:buNone/>
            </a:pPr>
            <a:r>
              <a:rPr lang="es-CO" dirty="0" smtClean="0"/>
              <a:t> </a:t>
            </a:r>
          </a:p>
          <a:p>
            <a:pPr marL="0" indent="0" algn="ctr">
              <a:buNone/>
            </a:pPr>
            <a:r>
              <a:rPr lang="es-CO" i="1" dirty="0" smtClean="0">
                <a:solidFill>
                  <a:srgbClr val="FF0000"/>
                </a:solidFill>
              </a:rPr>
              <a:t>¿Porqué razón son mencionados de esta forma? </a:t>
            </a:r>
          </a:p>
          <a:p>
            <a:pPr marL="0" indent="0" algn="ctr">
              <a:buNone/>
            </a:pPr>
            <a:r>
              <a:rPr lang="es-CO" dirty="0" smtClean="0"/>
              <a:t>Porqué en la época de Juan, ya esto había sucedido, mientras que en la época de Daniel no, era hacia el futuro, profecía. </a:t>
            </a:r>
          </a:p>
          <a:p>
            <a:endParaRPr lang="es-CO" dirty="0"/>
          </a:p>
        </p:txBody>
      </p:sp>
    </p:spTree>
    <p:extLst>
      <p:ext uri="{BB962C8B-B14F-4D97-AF65-F5344CB8AC3E}">
        <p14:creationId xmlns:p14="http://schemas.microsoft.com/office/powerpoint/2010/main" val="118137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050904" cy="5976664"/>
          </a:xfrm>
        </p:spPr>
        <p:txBody>
          <a:bodyPr>
            <a:normAutofit lnSpcReduction="10000"/>
          </a:bodyPr>
          <a:lstStyle/>
          <a:p>
            <a:pPr marL="0" indent="0" algn="ctr">
              <a:buNone/>
            </a:pPr>
            <a:r>
              <a:rPr lang="es-CO" dirty="0"/>
              <a:t>Leámoslos en</a:t>
            </a:r>
            <a:r>
              <a:rPr lang="es-CO" dirty="0">
                <a:solidFill>
                  <a:srgbClr val="FF0000"/>
                </a:solidFill>
              </a:rPr>
              <a:t> Daniel </a:t>
            </a:r>
            <a:r>
              <a:rPr lang="es-CO" dirty="0" smtClean="0">
                <a:solidFill>
                  <a:srgbClr val="FF0000"/>
                </a:solidFill>
              </a:rPr>
              <a:t>7:2-7.</a:t>
            </a:r>
            <a:r>
              <a:rPr lang="es-CO" dirty="0" smtClean="0"/>
              <a:t>y </a:t>
            </a:r>
            <a:r>
              <a:rPr lang="es-CO" dirty="0"/>
              <a:t>lo que representan</a:t>
            </a:r>
            <a:r>
              <a:rPr lang="es-CO" dirty="0" smtClean="0"/>
              <a:t>:</a:t>
            </a:r>
          </a:p>
          <a:p>
            <a:pPr marL="0" indent="0" algn="ctr">
              <a:buNone/>
            </a:pPr>
            <a:r>
              <a:rPr lang="es-CO" dirty="0" smtClean="0"/>
              <a:t> </a:t>
            </a:r>
            <a:r>
              <a:rPr lang="es-CO" dirty="0"/>
              <a:t>Habló Daniel y dijo: «Veía yo en mi visión de noche, y he aquí que los cuatro vientos del cielo combatían en el gran mar. Y cuatro bestias grandes, diferentes la una de la otra, subían del mar.  </a:t>
            </a:r>
            <a:r>
              <a:rPr lang="es-CO" b="1" baseline="30000" dirty="0"/>
              <a:t> </a:t>
            </a:r>
            <a:r>
              <a:rPr lang="es-CO" dirty="0"/>
              <a:t>La primera </a:t>
            </a:r>
            <a:r>
              <a:rPr lang="es-CO" i="1" dirty="0"/>
              <a:t>era</a:t>
            </a:r>
            <a:r>
              <a:rPr lang="es-CO" dirty="0"/>
              <a:t> como </a:t>
            </a:r>
            <a:r>
              <a:rPr lang="es-CO" i="1" dirty="0">
                <a:solidFill>
                  <a:srgbClr val="0070C0"/>
                </a:solidFill>
              </a:rPr>
              <a:t>león</a:t>
            </a:r>
            <a:r>
              <a:rPr lang="es-CO" dirty="0"/>
              <a:t>…, </a:t>
            </a:r>
            <a:r>
              <a:rPr lang="es-CO" i="1" u="sng" dirty="0"/>
              <a:t>Representa al imperio de Babilonia.</a:t>
            </a:r>
            <a:r>
              <a:rPr lang="es-CO" b="1" baseline="30000" dirty="0"/>
              <a:t> </a:t>
            </a:r>
            <a:endParaRPr lang="es-CO" b="1" i="1" u="sng" baseline="30000" dirty="0"/>
          </a:p>
          <a:p>
            <a:endParaRPr lang="es-CO" dirty="0"/>
          </a:p>
        </p:txBody>
      </p:sp>
      <p:pic>
        <p:nvPicPr>
          <p:cNvPr id="4" name="Picture 2" descr="http://t3.gstatic.com/images?q=tbn:ANd9GcQLbEY6f1nXJ_gKhmdgJSBd4lROt6-3ahYHUhVSHp84OjKWSQd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340768"/>
            <a:ext cx="3456384"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380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338936" cy="2304256"/>
          </a:xfrm>
        </p:spPr>
        <p:txBody>
          <a:bodyPr>
            <a:normAutofit/>
          </a:bodyPr>
          <a:lstStyle/>
          <a:p>
            <a:pPr marL="0" indent="0" algn="ctr">
              <a:buNone/>
            </a:pPr>
            <a:r>
              <a:rPr lang="es-CO" dirty="0"/>
              <a:t>Y he aquí otra segunda bestia, semejante a un </a:t>
            </a:r>
            <a:r>
              <a:rPr lang="es-CO" i="1" dirty="0">
                <a:solidFill>
                  <a:srgbClr val="0070C0"/>
                </a:solidFill>
              </a:rPr>
              <a:t>oso</a:t>
            </a:r>
            <a:r>
              <a:rPr lang="es-CO" dirty="0"/>
              <a:t>…, </a:t>
            </a:r>
            <a:r>
              <a:rPr lang="es-CO" i="1" u="sng" dirty="0"/>
              <a:t>representa al imperio de los Medos y Persas. </a:t>
            </a:r>
            <a:endParaRPr lang="es-CO" b="1" i="1" u="sng" baseline="30000" dirty="0"/>
          </a:p>
        </p:txBody>
      </p:sp>
      <p:sp>
        <p:nvSpPr>
          <p:cNvPr id="4" name="3 Rectángulo"/>
          <p:cNvSpPr/>
          <p:nvPr/>
        </p:nvSpPr>
        <p:spPr>
          <a:xfrm>
            <a:off x="3059832" y="3068960"/>
            <a:ext cx="5724128" cy="3416320"/>
          </a:xfrm>
          <a:prstGeom prst="rect">
            <a:avLst/>
          </a:prstGeom>
        </p:spPr>
        <p:txBody>
          <a:bodyPr wrap="square">
            <a:spAutoFit/>
          </a:bodyPr>
          <a:lstStyle/>
          <a:p>
            <a:pPr algn="ctr"/>
            <a:r>
              <a:rPr lang="es-CO" sz="2400" dirty="0"/>
              <a:t>Después de esto yo miraba, y he aquí otra, semejante a un </a:t>
            </a:r>
            <a:r>
              <a:rPr lang="es-CO" sz="2400" i="1" dirty="0">
                <a:solidFill>
                  <a:srgbClr val="0070C0"/>
                </a:solidFill>
              </a:rPr>
              <a:t>leopardo</a:t>
            </a:r>
            <a:r>
              <a:rPr lang="es-CO" sz="2400" dirty="0"/>
              <a:t>…, </a:t>
            </a:r>
            <a:r>
              <a:rPr lang="es-CO" sz="2400" i="1" u="sng" dirty="0"/>
              <a:t>que representa al imperio de Grecia</a:t>
            </a:r>
            <a:r>
              <a:rPr lang="es-CO" sz="2400" dirty="0"/>
              <a:t>: tenía también esta bestia cuatro cabezas;… Nota. Las cuatro cabeza  </a:t>
            </a:r>
            <a:r>
              <a:rPr lang="es-CO" sz="2400" dirty="0" smtClean="0"/>
              <a:t>representan </a:t>
            </a:r>
            <a:r>
              <a:rPr lang="es-CO" sz="2400" dirty="0"/>
              <a:t>a los cuatro </a:t>
            </a:r>
            <a:r>
              <a:rPr lang="es-CO" sz="2400" dirty="0" smtClean="0"/>
              <a:t>generales </a:t>
            </a:r>
            <a:r>
              <a:rPr lang="es-CO" sz="2400" dirty="0"/>
              <a:t>que se dividieron el imperio </a:t>
            </a:r>
            <a:r>
              <a:rPr lang="es-CO" sz="2400" dirty="0" smtClean="0"/>
              <a:t>después </a:t>
            </a:r>
            <a:r>
              <a:rPr lang="es-CO" sz="2400" dirty="0"/>
              <a:t>de la muerte de Alejandro Magno, en el </a:t>
            </a:r>
            <a:r>
              <a:rPr lang="es-CO" sz="2400" dirty="0">
                <a:solidFill>
                  <a:srgbClr val="FF0000"/>
                </a:solidFill>
              </a:rPr>
              <a:t>cap.8:8</a:t>
            </a:r>
            <a:r>
              <a:rPr lang="es-CO" sz="2400" dirty="0"/>
              <a:t> los </a:t>
            </a:r>
            <a:r>
              <a:rPr lang="es-CO" sz="2400" u="sng" dirty="0"/>
              <a:t>4 generales </a:t>
            </a:r>
            <a:r>
              <a:rPr lang="es-CO" sz="2400" u="sng" dirty="0" smtClean="0"/>
              <a:t>están </a:t>
            </a:r>
            <a:r>
              <a:rPr lang="es-CO" sz="2400" u="sng" dirty="0"/>
              <a:t>representados por 4 cuernos. </a:t>
            </a:r>
          </a:p>
        </p:txBody>
      </p:sp>
      <p:pic>
        <p:nvPicPr>
          <p:cNvPr id="2052" name="Picture 4" descr="http://t1.gstatic.com/images?q=tbn:ANd9GcQXGYara7A_-9X1sC5o8gQkB-FdleY16nEc7FA-jwA7_yPnsXZ8H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068960"/>
            <a:ext cx="2880320" cy="344559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0.gstatic.com/images?q=tbn:ANd9GcRkUTgo5TaUi49XlP6AKu02ZzggvquX3S6H81utG8LNpLnflj2Q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0760" y="188641"/>
            <a:ext cx="2743200" cy="2360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13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1000" fill="hold"/>
                                        <p:tgtEl>
                                          <p:spTgt spid="2052"/>
                                        </p:tgtEl>
                                        <p:attrNameLst>
                                          <p:attrName>ppt_w</p:attrName>
                                        </p:attrNameLst>
                                      </p:cBhvr>
                                      <p:tavLst>
                                        <p:tav tm="0">
                                          <p:val>
                                            <p:fltVal val="0"/>
                                          </p:val>
                                        </p:tav>
                                        <p:tav tm="100000">
                                          <p:val>
                                            <p:strVal val="#ppt_w"/>
                                          </p:val>
                                        </p:tav>
                                      </p:tavLst>
                                    </p:anim>
                                    <p:anim calcmode="lin" valueType="num">
                                      <p:cBhvr>
                                        <p:cTn id="8" dur="1000" fill="hold"/>
                                        <p:tgtEl>
                                          <p:spTgt spid="2052"/>
                                        </p:tgtEl>
                                        <p:attrNameLst>
                                          <p:attrName>ppt_h</p:attrName>
                                        </p:attrNameLst>
                                      </p:cBhvr>
                                      <p:tavLst>
                                        <p:tav tm="0">
                                          <p:val>
                                            <p:fltVal val="0"/>
                                          </p:val>
                                        </p:tav>
                                        <p:tav tm="100000">
                                          <p:val>
                                            <p:strVal val="#ppt_h"/>
                                          </p:val>
                                        </p:tav>
                                      </p:tavLst>
                                    </p:anim>
                                    <p:anim calcmode="lin" valueType="num">
                                      <p:cBhvr>
                                        <p:cTn id="9" dur="1000" fill="hold"/>
                                        <p:tgtEl>
                                          <p:spTgt spid="2052"/>
                                        </p:tgtEl>
                                        <p:attrNameLst>
                                          <p:attrName>style.rotation</p:attrName>
                                        </p:attrNameLst>
                                      </p:cBhvr>
                                      <p:tavLst>
                                        <p:tav tm="0">
                                          <p:val>
                                            <p:fltVal val="90"/>
                                          </p:val>
                                        </p:tav>
                                        <p:tav tm="100000">
                                          <p:val>
                                            <p:fltVal val="0"/>
                                          </p:val>
                                        </p:tav>
                                      </p:tavLst>
                                    </p:anim>
                                    <p:animEffect transition="in" filter="fade">
                                      <p:cBhvr>
                                        <p:cTn id="10" dur="1000"/>
                                        <p:tgtEl>
                                          <p:spTgt spid="205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2645" y="23590"/>
            <a:ext cx="5868144" cy="4269505"/>
          </a:xfrm>
        </p:spPr>
        <p:txBody>
          <a:bodyPr>
            <a:noAutofit/>
          </a:bodyPr>
          <a:lstStyle/>
          <a:p>
            <a:pPr marL="0" indent="0" algn="ctr">
              <a:buNone/>
            </a:pPr>
            <a:r>
              <a:rPr lang="es-CO" sz="2800" dirty="0"/>
              <a:t>Después de esto miraba yo en las visiones de la noche, y he aquí la cuarta bestia, espantosa y terrible, y en grande manera fuerte; la cual tenía unos dientes grandes de hierro: devoraba y desmenuzaba, y las sobras hollaba con sus pies: y era muy diferente de todas las bestias que habían sido antes de ella, y tenía diez cuernos. </a:t>
            </a:r>
          </a:p>
        </p:txBody>
      </p:sp>
      <p:sp>
        <p:nvSpPr>
          <p:cNvPr id="4" name="3 Rectángulo"/>
          <p:cNvSpPr/>
          <p:nvPr/>
        </p:nvSpPr>
        <p:spPr>
          <a:xfrm>
            <a:off x="0" y="4725144"/>
            <a:ext cx="9144000" cy="2246769"/>
          </a:xfrm>
          <a:prstGeom prst="rect">
            <a:avLst/>
          </a:prstGeom>
        </p:spPr>
        <p:txBody>
          <a:bodyPr wrap="square">
            <a:spAutoFit/>
          </a:bodyPr>
          <a:lstStyle/>
          <a:p>
            <a:pPr algn="ctr"/>
            <a:r>
              <a:rPr lang="es-CO" sz="2800" dirty="0"/>
              <a:t>Representa al </a:t>
            </a:r>
            <a:r>
              <a:rPr lang="es-CO" sz="2800" dirty="0" smtClean="0"/>
              <a:t>Imperio </a:t>
            </a:r>
            <a:r>
              <a:rPr lang="es-CO" sz="2800" dirty="0"/>
              <a:t>Romano. Los </a:t>
            </a:r>
            <a:r>
              <a:rPr lang="es-CO" sz="2800" dirty="0" smtClean="0"/>
              <a:t>diez cuernos </a:t>
            </a:r>
            <a:r>
              <a:rPr lang="es-CO" sz="2800" dirty="0"/>
              <a:t>representan las </a:t>
            </a:r>
            <a:r>
              <a:rPr lang="es-CO" sz="2800" dirty="0" smtClean="0"/>
              <a:t>divisiones </a:t>
            </a:r>
            <a:r>
              <a:rPr lang="es-CO" sz="2800" dirty="0"/>
              <a:t>del imperio cundo este se </a:t>
            </a:r>
            <a:r>
              <a:rPr lang="es-CO" sz="2800" dirty="0" smtClean="0"/>
              <a:t>dividió en diez partes en el 476 d.C. Note que </a:t>
            </a:r>
            <a:r>
              <a:rPr lang="es-CO" sz="2800" dirty="0"/>
              <a:t>Las cuatro </a:t>
            </a:r>
            <a:r>
              <a:rPr lang="es-CO" sz="2800" dirty="0" smtClean="0"/>
              <a:t>bestias </a:t>
            </a:r>
            <a:r>
              <a:rPr lang="es-CO" sz="2800" dirty="0"/>
              <a:t>no surgen al mismo tiempo, sino una </a:t>
            </a:r>
            <a:r>
              <a:rPr lang="es-CO" sz="2800" dirty="0" smtClean="0"/>
              <a:t>después </a:t>
            </a:r>
            <a:r>
              <a:rPr lang="es-CO" sz="2800" dirty="0"/>
              <a:t>de </a:t>
            </a:r>
            <a:r>
              <a:rPr lang="es-CO" sz="2800" dirty="0" smtClean="0"/>
              <a:t>otra, las cuales a Daniel se le muestran en un sueño.</a:t>
            </a:r>
            <a:endParaRPr lang="es-CO" sz="2800" dirty="0"/>
          </a:p>
        </p:txBody>
      </p:sp>
      <p:pic>
        <p:nvPicPr>
          <p:cNvPr id="6" name="Picture 4" descr="http://t0.gstatic.com/images?q=tbn:ANd9GcRIFNwYx732B-DPlOsORFr_lFmcoeS9iyKJ7zxAKn9Pq65oPp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32656"/>
            <a:ext cx="3168352"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0502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p:spPr>
        <p:txBody>
          <a:bodyPr>
            <a:noAutofit/>
          </a:bodyPr>
          <a:lstStyle/>
          <a:p>
            <a:r>
              <a:rPr lang="es-CO" sz="3200" dirty="0" smtClean="0"/>
              <a:t>Daniel vio el surgimiento de estas bestias en un  sueño, ¿Cuántos años transcurrieron entre una y otra bestia?</a:t>
            </a:r>
            <a:endParaRPr lang="es-CO" sz="3200" dirty="0"/>
          </a:p>
        </p:txBody>
      </p:sp>
      <p:pic>
        <p:nvPicPr>
          <p:cNvPr id="4" name="Picture 2" descr="http://t3.gstatic.com/images?q=tbn:ANd9GcQLbEY6f1nXJ_gKhmdgJSBd4lROt6-3ahYHUhVSHp84OjKWSQd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09" y="2204864"/>
            <a:ext cx="1944216" cy="15841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t0.gstatic.com/images?q=tbn:ANd9GcRkUTgo5TaUi49XlP6AKu02ZzggvquX3S6H81utG8LNpLnflj2Q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0103" y="2204864"/>
            <a:ext cx="2160240" cy="158417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t1.gstatic.com/images?q=tbn:ANd9GcQXGYara7A_-9X1sC5o8gQkB-FdleY16nEc7FA-jwA7_yPnsXZ8H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5374" y="2204864"/>
            <a:ext cx="1850841" cy="158417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t0.gstatic.com/images?q=tbn:ANd9GcRIFNwYx732B-DPlOsORFr_lFmcoeS9iyKJ7zxAKn9Pq65oPpW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17050" y="2204864"/>
            <a:ext cx="1903420" cy="1584176"/>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389738" y="4064820"/>
            <a:ext cx="1445958" cy="646331"/>
          </a:xfrm>
          <a:prstGeom prst="rect">
            <a:avLst/>
          </a:prstGeom>
        </p:spPr>
        <p:txBody>
          <a:bodyPr wrap="square">
            <a:spAutoFit/>
          </a:bodyPr>
          <a:lstStyle/>
          <a:p>
            <a:r>
              <a:rPr lang="es-CO" b="1" u="sng" dirty="0" smtClean="0"/>
              <a:t>Babilonia</a:t>
            </a:r>
          </a:p>
          <a:p>
            <a:r>
              <a:rPr lang="es-CO" b="1" u="sng" dirty="0" smtClean="0"/>
              <a:t>605-539 a. C</a:t>
            </a:r>
            <a:endParaRPr lang="es-CO" b="1" u="sng" dirty="0"/>
          </a:p>
        </p:txBody>
      </p:sp>
      <p:sp>
        <p:nvSpPr>
          <p:cNvPr id="9" name="8 Rectángulo"/>
          <p:cNvSpPr/>
          <p:nvPr/>
        </p:nvSpPr>
        <p:spPr>
          <a:xfrm>
            <a:off x="2597725" y="4064820"/>
            <a:ext cx="1459026" cy="646331"/>
          </a:xfrm>
          <a:prstGeom prst="rect">
            <a:avLst/>
          </a:prstGeom>
        </p:spPr>
        <p:txBody>
          <a:bodyPr wrap="square">
            <a:spAutoFit/>
          </a:bodyPr>
          <a:lstStyle/>
          <a:p>
            <a:r>
              <a:rPr lang="es-CO" b="1" u="sng" dirty="0" smtClean="0"/>
              <a:t>Medo Percia</a:t>
            </a:r>
          </a:p>
          <a:p>
            <a:r>
              <a:rPr lang="es-CO" b="1" u="sng" dirty="0" smtClean="0"/>
              <a:t>538-331 a. C</a:t>
            </a:r>
            <a:endParaRPr lang="es-CO" b="1" u="sng" dirty="0"/>
          </a:p>
        </p:txBody>
      </p:sp>
      <p:sp>
        <p:nvSpPr>
          <p:cNvPr id="10" name="9 Rectángulo"/>
          <p:cNvSpPr/>
          <p:nvPr/>
        </p:nvSpPr>
        <p:spPr>
          <a:xfrm>
            <a:off x="4869825" y="4065416"/>
            <a:ext cx="1440160" cy="646331"/>
          </a:xfrm>
          <a:prstGeom prst="rect">
            <a:avLst/>
          </a:prstGeom>
        </p:spPr>
        <p:txBody>
          <a:bodyPr wrap="square">
            <a:spAutoFit/>
          </a:bodyPr>
          <a:lstStyle/>
          <a:p>
            <a:r>
              <a:rPr lang="es-CO" b="1" u="sng" dirty="0" smtClean="0"/>
              <a:t>Grecia</a:t>
            </a:r>
          </a:p>
          <a:p>
            <a:r>
              <a:rPr lang="es-CO" b="1" u="sng" dirty="0" smtClean="0"/>
              <a:t>331-168 a. C</a:t>
            </a:r>
            <a:endParaRPr lang="es-CO" b="1" u="sng" dirty="0"/>
          </a:p>
        </p:txBody>
      </p:sp>
      <p:sp>
        <p:nvSpPr>
          <p:cNvPr id="11" name="10 Rectángulo"/>
          <p:cNvSpPr/>
          <p:nvPr/>
        </p:nvSpPr>
        <p:spPr>
          <a:xfrm>
            <a:off x="6936086" y="4064819"/>
            <a:ext cx="1903421" cy="646331"/>
          </a:xfrm>
          <a:prstGeom prst="rect">
            <a:avLst/>
          </a:prstGeom>
        </p:spPr>
        <p:txBody>
          <a:bodyPr wrap="square">
            <a:spAutoFit/>
          </a:bodyPr>
          <a:lstStyle/>
          <a:p>
            <a:r>
              <a:rPr lang="es-CO" b="1" u="sng" dirty="0" smtClean="0"/>
              <a:t>Roma</a:t>
            </a:r>
          </a:p>
          <a:p>
            <a:r>
              <a:rPr lang="es-CO" b="1" u="sng" dirty="0" smtClean="0"/>
              <a:t>168 a. C -476 d.C</a:t>
            </a:r>
            <a:endParaRPr lang="es-CO" b="1" u="sng" dirty="0"/>
          </a:p>
        </p:txBody>
      </p:sp>
      <p:sp>
        <p:nvSpPr>
          <p:cNvPr id="13" name="12 Rectángulo"/>
          <p:cNvSpPr/>
          <p:nvPr/>
        </p:nvSpPr>
        <p:spPr>
          <a:xfrm>
            <a:off x="389738" y="4866090"/>
            <a:ext cx="8430733" cy="1938992"/>
          </a:xfrm>
          <a:prstGeom prst="rect">
            <a:avLst/>
          </a:prstGeom>
        </p:spPr>
        <p:txBody>
          <a:bodyPr wrap="square">
            <a:spAutoFit/>
          </a:bodyPr>
          <a:lstStyle/>
          <a:p>
            <a:pPr algn="ctr"/>
            <a:r>
              <a:rPr lang="es-CO" sz="2400" b="1" dirty="0">
                <a:solidFill>
                  <a:srgbClr val="FF0000"/>
                </a:solidFill>
              </a:rPr>
              <a:t>Según el cronograma </a:t>
            </a:r>
            <a:r>
              <a:rPr lang="es-CO" sz="2400" b="1" dirty="0" smtClean="0">
                <a:solidFill>
                  <a:srgbClr val="FF0000"/>
                </a:solidFill>
              </a:rPr>
              <a:t>profético </a:t>
            </a:r>
            <a:r>
              <a:rPr lang="es-CO" sz="2400" b="1" dirty="0">
                <a:solidFill>
                  <a:srgbClr val="FF0000"/>
                </a:solidFill>
              </a:rPr>
              <a:t>mostrado por Dios al profeta Daniel, </a:t>
            </a:r>
            <a:r>
              <a:rPr lang="es-CO" sz="2400" b="1" dirty="0" smtClean="0">
                <a:solidFill>
                  <a:srgbClr val="FF0000"/>
                </a:solidFill>
              </a:rPr>
              <a:t>estos transcurrieron sucesivamente </a:t>
            </a:r>
            <a:r>
              <a:rPr lang="es-CO" sz="2400" b="1" dirty="0">
                <a:solidFill>
                  <a:srgbClr val="FF0000"/>
                </a:solidFill>
              </a:rPr>
              <a:t>durante un periodo de aproximadamente 1100 </a:t>
            </a:r>
            <a:r>
              <a:rPr lang="es-CO" sz="2400" b="1" dirty="0" smtClean="0">
                <a:solidFill>
                  <a:srgbClr val="FF0000"/>
                </a:solidFill>
              </a:rPr>
              <a:t>años hasta el 476, hoy nos </a:t>
            </a:r>
            <a:r>
              <a:rPr lang="es-CO" sz="2400" b="1" dirty="0">
                <a:solidFill>
                  <a:srgbClr val="FF0000"/>
                </a:solidFill>
              </a:rPr>
              <a:t>encontramos en la ultima etapa, los </a:t>
            </a:r>
            <a:r>
              <a:rPr lang="es-CO" sz="2400" b="1" dirty="0" smtClean="0">
                <a:solidFill>
                  <a:srgbClr val="FF0000"/>
                </a:solidFill>
              </a:rPr>
              <a:t>diez cuernos, </a:t>
            </a:r>
            <a:r>
              <a:rPr lang="es-CO" sz="2400" b="1" dirty="0">
                <a:solidFill>
                  <a:srgbClr val="FF0000"/>
                </a:solidFill>
              </a:rPr>
              <a:t>los cuales continuarán hasta la segunda venida de Cristo.  </a:t>
            </a:r>
          </a:p>
        </p:txBody>
      </p:sp>
    </p:spTree>
    <p:extLst>
      <p:ext uri="{BB962C8B-B14F-4D97-AF65-F5344CB8AC3E}">
        <p14:creationId xmlns:p14="http://schemas.microsoft.com/office/powerpoint/2010/main" val="3964059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000" fill="hold"/>
                                        <p:tgtEl>
                                          <p:spTgt spid="8"/>
                                        </p:tgtEl>
                                        <p:attrNameLst>
                                          <p:attrName>ppt_w</p:attrName>
                                        </p:attrNameLst>
                                      </p:cBhvr>
                                      <p:tavLst>
                                        <p:tav tm="0">
                                          <p:val>
                                            <p:fltVal val="0"/>
                                          </p:val>
                                        </p:tav>
                                        <p:tav tm="100000">
                                          <p:val>
                                            <p:strVal val="#ppt_w"/>
                                          </p:val>
                                        </p:tav>
                                      </p:tavLst>
                                    </p:anim>
                                    <p:anim calcmode="lin" valueType="num">
                                      <p:cBhvr>
                                        <p:cTn id="16" dur="1000" fill="hold"/>
                                        <p:tgtEl>
                                          <p:spTgt spid="8"/>
                                        </p:tgtEl>
                                        <p:attrNameLst>
                                          <p:attrName>ppt_h</p:attrName>
                                        </p:attrNameLst>
                                      </p:cBhvr>
                                      <p:tavLst>
                                        <p:tav tm="0">
                                          <p:val>
                                            <p:fltVal val="0"/>
                                          </p:val>
                                        </p:tav>
                                        <p:tav tm="100000">
                                          <p:val>
                                            <p:strVal val="#ppt_h"/>
                                          </p:val>
                                        </p:tav>
                                      </p:tavLst>
                                    </p:anim>
                                    <p:anim calcmode="lin" valueType="num">
                                      <p:cBhvr>
                                        <p:cTn id="17" dur="1000" fill="hold"/>
                                        <p:tgtEl>
                                          <p:spTgt spid="8"/>
                                        </p:tgtEl>
                                        <p:attrNameLst>
                                          <p:attrName>style.rotation</p:attrName>
                                        </p:attrNameLst>
                                      </p:cBhvr>
                                      <p:tavLst>
                                        <p:tav tm="0">
                                          <p:val>
                                            <p:fltVal val="90"/>
                                          </p:val>
                                        </p:tav>
                                        <p:tav tm="100000">
                                          <p:val>
                                            <p:fltVal val="0"/>
                                          </p:val>
                                        </p:tav>
                                      </p:tavLst>
                                    </p:anim>
                                    <p:animEffect transition="in" filter="fade">
                                      <p:cBhvr>
                                        <p:cTn id="18" dur="1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1000" fill="hold"/>
                                        <p:tgtEl>
                                          <p:spTgt spid="10"/>
                                        </p:tgtEl>
                                        <p:attrNameLst>
                                          <p:attrName>ppt_w</p:attrName>
                                        </p:attrNameLst>
                                      </p:cBhvr>
                                      <p:tavLst>
                                        <p:tav tm="0">
                                          <p:val>
                                            <p:fltVal val="0"/>
                                          </p:val>
                                        </p:tav>
                                        <p:tav tm="100000">
                                          <p:val>
                                            <p:strVal val="#ppt_w"/>
                                          </p:val>
                                        </p:tav>
                                      </p:tavLst>
                                    </p:anim>
                                    <p:anim calcmode="lin" valueType="num">
                                      <p:cBhvr>
                                        <p:cTn id="48" dur="1000" fill="hold"/>
                                        <p:tgtEl>
                                          <p:spTgt spid="10"/>
                                        </p:tgtEl>
                                        <p:attrNameLst>
                                          <p:attrName>ppt_h</p:attrName>
                                        </p:attrNameLst>
                                      </p:cBhvr>
                                      <p:tavLst>
                                        <p:tav tm="0">
                                          <p:val>
                                            <p:fltVal val="0"/>
                                          </p:val>
                                        </p:tav>
                                        <p:tav tm="100000">
                                          <p:val>
                                            <p:strVal val="#ppt_h"/>
                                          </p:val>
                                        </p:tav>
                                      </p:tavLst>
                                    </p:anim>
                                    <p:anim calcmode="lin" valueType="num">
                                      <p:cBhvr>
                                        <p:cTn id="49" dur="1000" fill="hold"/>
                                        <p:tgtEl>
                                          <p:spTgt spid="10"/>
                                        </p:tgtEl>
                                        <p:attrNameLst>
                                          <p:attrName>style.rotation</p:attrName>
                                        </p:attrNameLst>
                                      </p:cBhvr>
                                      <p:tavLst>
                                        <p:tav tm="0">
                                          <p:val>
                                            <p:fltVal val="90"/>
                                          </p:val>
                                        </p:tav>
                                        <p:tav tm="100000">
                                          <p:val>
                                            <p:fltVal val="0"/>
                                          </p:val>
                                        </p:tav>
                                      </p:tavLst>
                                    </p:anim>
                                    <p:animEffect transition="in" filter="fade">
                                      <p:cBhvr>
                                        <p:cTn id="50" dur="10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1000" fill="hold"/>
                                        <p:tgtEl>
                                          <p:spTgt spid="7"/>
                                        </p:tgtEl>
                                        <p:attrNameLst>
                                          <p:attrName>ppt_w</p:attrName>
                                        </p:attrNameLst>
                                      </p:cBhvr>
                                      <p:tavLst>
                                        <p:tav tm="0">
                                          <p:val>
                                            <p:fltVal val="0"/>
                                          </p:val>
                                        </p:tav>
                                        <p:tav tm="100000">
                                          <p:val>
                                            <p:strVal val="#ppt_w"/>
                                          </p:val>
                                        </p:tav>
                                      </p:tavLst>
                                    </p:anim>
                                    <p:anim calcmode="lin" valueType="num">
                                      <p:cBhvr>
                                        <p:cTn id="56" dur="1000" fill="hold"/>
                                        <p:tgtEl>
                                          <p:spTgt spid="7"/>
                                        </p:tgtEl>
                                        <p:attrNameLst>
                                          <p:attrName>ppt_h</p:attrName>
                                        </p:attrNameLst>
                                      </p:cBhvr>
                                      <p:tavLst>
                                        <p:tav tm="0">
                                          <p:val>
                                            <p:fltVal val="0"/>
                                          </p:val>
                                        </p:tav>
                                        <p:tav tm="100000">
                                          <p:val>
                                            <p:strVal val="#ppt_h"/>
                                          </p:val>
                                        </p:tav>
                                      </p:tavLst>
                                    </p:anim>
                                    <p:anim calcmode="lin" valueType="num">
                                      <p:cBhvr>
                                        <p:cTn id="57" dur="1000" fill="hold"/>
                                        <p:tgtEl>
                                          <p:spTgt spid="7"/>
                                        </p:tgtEl>
                                        <p:attrNameLst>
                                          <p:attrName>style.rotation</p:attrName>
                                        </p:attrNameLst>
                                      </p:cBhvr>
                                      <p:tavLst>
                                        <p:tav tm="0">
                                          <p:val>
                                            <p:fltVal val="90"/>
                                          </p:val>
                                        </p:tav>
                                        <p:tav tm="100000">
                                          <p:val>
                                            <p:fltVal val="0"/>
                                          </p:val>
                                        </p:tav>
                                      </p:tavLst>
                                    </p:anim>
                                    <p:animEffect transition="in" filter="fade">
                                      <p:cBhvr>
                                        <p:cTn id="58" dur="1000"/>
                                        <p:tgtEl>
                                          <p:spTgt spid="7"/>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1000" fill="hold"/>
                                        <p:tgtEl>
                                          <p:spTgt spid="11"/>
                                        </p:tgtEl>
                                        <p:attrNameLst>
                                          <p:attrName>ppt_w</p:attrName>
                                        </p:attrNameLst>
                                      </p:cBhvr>
                                      <p:tavLst>
                                        <p:tav tm="0">
                                          <p:val>
                                            <p:fltVal val="0"/>
                                          </p:val>
                                        </p:tav>
                                        <p:tav tm="100000">
                                          <p:val>
                                            <p:strVal val="#ppt_w"/>
                                          </p:val>
                                        </p:tav>
                                      </p:tavLst>
                                    </p:anim>
                                    <p:anim calcmode="lin" valueType="num">
                                      <p:cBhvr>
                                        <p:cTn id="64" dur="1000" fill="hold"/>
                                        <p:tgtEl>
                                          <p:spTgt spid="11"/>
                                        </p:tgtEl>
                                        <p:attrNameLst>
                                          <p:attrName>ppt_h</p:attrName>
                                        </p:attrNameLst>
                                      </p:cBhvr>
                                      <p:tavLst>
                                        <p:tav tm="0">
                                          <p:val>
                                            <p:fltVal val="0"/>
                                          </p:val>
                                        </p:tav>
                                        <p:tav tm="100000">
                                          <p:val>
                                            <p:strVal val="#ppt_h"/>
                                          </p:val>
                                        </p:tav>
                                      </p:tavLst>
                                    </p:anim>
                                    <p:anim calcmode="lin" valueType="num">
                                      <p:cBhvr>
                                        <p:cTn id="65" dur="1000" fill="hold"/>
                                        <p:tgtEl>
                                          <p:spTgt spid="11"/>
                                        </p:tgtEl>
                                        <p:attrNameLst>
                                          <p:attrName>style.rotation</p:attrName>
                                        </p:attrNameLst>
                                      </p:cBhvr>
                                      <p:tavLst>
                                        <p:tav tm="0">
                                          <p:val>
                                            <p:fltVal val="90"/>
                                          </p:val>
                                        </p:tav>
                                        <p:tav tm="100000">
                                          <p:val>
                                            <p:fltVal val="0"/>
                                          </p:val>
                                        </p:tav>
                                      </p:tavLst>
                                    </p:anim>
                                    <p:animEffect transition="in" filter="fade">
                                      <p:cBhvr>
                                        <p:cTn id="66" dur="1000"/>
                                        <p:tgtEl>
                                          <p:spTgt spid="11"/>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1000" fill="hold"/>
                                        <p:tgtEl>
                                          <p:spTgt spid="13"/>
                                        </p:tgtEl>
                                        <p:attrNameLst>
                                          <p:attrName>ppt_w</p:attrName>
                                        </p:attrNameLst>
                                      </p:cBhvr>
                                      <p:tavLst>
                                        <p:tav tm="0">
                                          <p:val>
                                            <p:fltVal val="0"/>
                                          </p:val>
                                        </p:tav>
                                        <p:tav tm="100000">
                                          <p:val>
                                            <p:strVal val="#ppt_w"/>
                                          </p:val>
                                        </p:tav>
                                      </p:tavLst>
                                    </p:anim>
                                    <p:anim calcmode="lin" valueType="num">
                                      <p:cBhvr>
                                        <p:cTn id="72" dur="1000" fill="hold"/>
                                        <p:tgtEl>
                                          <p:spTgt spid="13"/>
                                        </p:tgtEl>
                                        <p:attrNameLst>
                                          <p:attrName>ppt_h</p:attrName>
                                        </p:attrNameLst>
                                      </p:cBhvr>
                                      <p:tavLst>
                                        <p:tav tm="0">
                                          <p:val>
                                            <p:fltVal val="0"/>
                                          </p:val>
                                        </p:tav>
                                        <p:tav tm="100000">
                                          <p:val>
                                            <p:strVal val="#ppt_h"/>
                                          </p:val>
                                        </p:tav>
                                      </p:tavLst>
                                    </p:anim>
                                    <p:anim calcmode="lin" valueType="num">
                                      <p:cBhvr>
                                        <p:cTn id="73" dur="1000" fill="hold"/>
                                        <p:tgtEl>
                                          <p:spTgt spid="13"/>
                                        </p:tgtEl>
                                        <p:attrNameLst>
                                          <p:attrName>style.rotation</p:attrName>
                                        </p:attrNameLst>
                                      </p:cBhvr>
                                      <p:tavLst>
                                        <p:tav tm="0">
                                          <p:val>
                                            <p:fltVal val="90"/>
                                          </p:val>
                                        </p:tav>
                                        <p:tav tm="100000">
                                          <p:val>
                                            <p:fltVal val="0"/>
                                          </p:val>
                                        </p:tav>
                                      </p:tavLst>
                                    </p:anim>
                                    <p:animEffect transition="in" filter="fade">
                                      <p:cBhvr>
                                        <p:cTn id="7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706090"/>
          </a:xfrm>
        </p:spPr>
        <p:txBody>
          <a:bodyPr>
            <a:normAutofit fontScale="90000"/>
          </a:bodyPr>
          <a:lstStyle/>
          <a:p>
            <a:r>
              <a:rPr lang="es-CO" dirty="0" smtClean="0"/>
              <a:t>Observe la relación entre estas dos bestias</a:t>
            </a:r>
            <a:endParaRPr lang="es-CO" dirty="0"/>
          </a:p>
        </p:txBody>
      </p:sp>
      <p:pic>
        <p:nvPicPr>
          <p:cNvPr id="2050" name="Picture 2" descr="http://3.bp.blogspot.com/-cq_8zFi3pVE/TswzH8bUlnI/AAAAAAAAABU/4fmXDYTJ6sI/s160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9" y="1124744"/>
            <a:ext cx="9144000" cy="54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67541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4968552" cy="5976664"/>
          </a:xfrm>
        </p:spPr>
        <p:txBody>
          <a:bodyPr>
            <a:normAutofit/>
          </a:bodyPr>
          <a:lstStyle/>
          <a:p>
            <a:pPr marL="0" indent="0" algn="ctr">
              <a:buNone/>
            </a:pPr>
            <a:r>
              <a:rPr lang="es-CO" dirty="0" smtClean="0"/>
              <a:t>Aquí encontramos la estrecha relación que existe entre el A. Testamento con el N. Testamento, lo que quiere decir que: Usted no puede entender el N. Testamento sin acudir al A. Testamento y viceversa, o sea que ambos se complementan, por tanto, la Biblia es su propio interprete.</a:t>
            </a:r>
            <a:endParaRPr lang="es-CO" dirty="0"/>
          </a:p>
        </p:txBody>
      </p:sp>
      <p:pic>
        <p:nvPicPr>
          <p:cNvPr id="4" name="Picture 2" descr="http://t0.gstatic.com/images?q=tbn:ANd9GcS8K_q5WIx5nCMyhdQZ3GVil0BkMd3o5EwaFfV_kLVx6m7ztO_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4212" y="1052736"/>
            <a:ext cx="3672408"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49369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i="1" dirty="0" smtClean="0">
                <a:solidFill>
                  <a:srgbClr val="FF0000"/>
                </a:solidFill>
              </a:rPr>
              <a:t>Note la siguiente comparación de Daniel 7 y Apocalipsis 13</a:t>
            </a:r>
            <a:endParaRPr lang="es-CO" sz="3200" i="1" dirty="0">
              <a:solidFill>
                <a:srgbClr val="FF0000"/>
              </a:solidFill>
            </a:endParaRPr>
          </a:p>
        </p:txBody>
      </p:sp>
      <p:sp>
        <p:nvSpPr>
          <p:cNvPr id="3" name="2 Marcador de contenido"/>
          <p:cNvSpPr>
            <a:spLocks noGrp="1"/>
          </p:cNvSpPr>
          <p:nvPr>
            <p:ph sz="half" idx="1"/>
          </p:nvPr>
        </p:nvSpPr>
        <p:spPr>
          <a:xfrm>
            <a:off x="323528" y="1600201"/>
            <a:ext cx="4172272" cy="3196952"/>
          </a:xfrm>
        </p:spPr>
        <p:txBody>
          <a:bodyPr>
            <a:normAutofit fontScale="92500" lnSpcReduction="20000"/>
          </a:bodyPr>
          <a:lstStyle/>
          <a:p>
            <a:r>
              <a:rPr lang="es-CO" sz="2600" b="1" i="1" dirty="0" smtClean="0">
                <a:solidFill>
                  <a:srgbClr val="FF0000"/>
                </a:solidFill>
              </a:rPr>
              <a:t>Daniel 7</a:t>
            </a:r>
          </a:p>
          <a:p>
            <a:endParaRPr lang="es-CO" dirty="0" smtClean="0"/>
          </a:p>
          <a:p>
            <a:r>
              <a:rPr lang="es-CO" dirty="0" smtClean="0"/>
              <a:t>León:  Dan.7:4.</a:t>
            </a:r>
          </a:p>
          <a:p>
            <a:r>
              <a:rPr lang="es-CO" dirty="0" smtClean="0"/>
              <a:t>Oso:    Dan.7:5.</a:t>
            </a:r>
          </a:p>
          <a:p>
            <a:r>
              <a:rPr lang="es-CO" dirty="0" smtClean="0"/>
              <a:t>Leopardo: Dan.7:6.</a:t>
            </a:r>
          </a:p>
          <a:p>
            <a:r>
              <a:rPr lang="es-CO" dirty="0" smtClean="0"/>
              <a:t>Dragón.</a:t>
            </a:r>
          </a:p>
          <a:p>
            <a:r>
              <a:rPr lang="es-CO" dirty="0" smtClean="0"/>
              <a:t>10 Cuernos  Da.7:7.</a:t>
            </a:r>
          </a:p>
          <a:p>
            <a:pPr marL="0" indent="0">
              <a:buNone/>
            </a:pPr>
            <a:r>
              <a:rPr lang="es-CO" dirty="0" smtClean="0"/>
              <a:t>Bestia quemada Dan.7:11</a:t>
            </a:r>
          </a:p>
          <a:p>
            <a:endParaRPr lang="es-CO" dirty="0" smtClean="0"/>
          </a:p>
        </p:txBody>
      </p:sp>
      <p:sp>
        <p:nvSpPr>
          <p:cNvPr id="4" name="3 Marcador de contenido"/>
          <p:cNvSpPr>
            <a:spLocks noGrp="1"/>
          </p:cNvSpPr>
          <p:nvPr>
            <p:ph sz="half" idx="2"/>
          </p:nvPr>
        </p:nvSpPr>
        <p:spPr>
          <a:xfrm>
            <a:off x="4648200" y="1600200"/>
            <a:ext cx="4244280" cy="3196951"/>
          </a:xfrm>
        </p:spPr>
        <p:txBody>
          <a:bodyPr>
            <a:normAutofit fontScale="92500" lnSpcReduction="20000"/>
          </a:bodyPr>
          <a:lstStyle/>
          <a:p>
            <a:r>
              <a:rPr lang="es-CO" b="1" i="1" dirty="0">
                <a:solidFill>
                  <a:srgbClr val="FF0000"/>
                </a:solidFill>
              </a:rPr>
              <a:t>Apocalipsis 13</a:t>
            </a:r>
          </a:p>
          <a:p>
            <a:endParaRPr lang="es-CO" dirty="0" smtClean="0"/>
          </a:p>
          <a:p>
            <a:r>
              <a:rPr lang="es-CO" dirty="0" smtClean="0"/>
              <a:t>León. Apoc.13:2.</a:t>
            </a:r>
          </a:p>
          <a:p>
            <a:r>
              <a:rPr lang="es-CO" dirty="0" smtClean="0"/>
              <a:t>Oso.  Apoc.13:2.</a:t>
            </a:r>
          </a:p>
          <a:p>
            <a:r>
              <a:rPr lang="es-CO" dirty="0" smtClean="0"/>
              <a:t>Leopardo. Apoc.13:2.</a:t>
            </a:r>
          </a:p>
          <a:p>
            <a:r>
              <a:rPr lang="es-CO" dirty="0" smtClean="0"/>
              <a:t>Dragón. Apoc.13:2.</a:t>
            </a:r>
          </a:p>
          <a:p>
            <a:r>
              <a:rPr lang="es-CO" dirty="0" smtClean="0"/>
              <a:t>10 Cuernos.13:1.</a:t>
            </a:r>
          </a:p>
          <a:p>
            <a:pPr marL="0" indent="0">
              <a:buNone/>
            </a:pPr>
            <a:r>
              <a:rPr lang="es-CO" dirty="0" smtClean="0"/>
              <a:t>Bestia quemada Apoc.14:9-11</a:t>
            </a:r>
            <a:endParaRPr lang="es-CO" dirty="0"/>
          </a:p>
        </p:txBody>
      </p:sp>
      <p:sp>
        <p:nvSpPr>
          <p:cNvPr id="5" name="4 Rectángulo"/>
          <p:cNvSpPr/>
          <p:nvPr/>
        </p:nvSpPr>
        <p:spPr>
          <a:xfrm>
            <a:off x="323528" y="4869160"/>
            <a:ext cx="8568952" cy="1569660"/>
          </a:xfrm>
          <a:prstGeom prst="rect">
            <a:avLst/>
          </a:prstGeom>
        </p:spPr>
        <p:txBody>
          <a:bodyPr wrap="square">
            <a:spAutoFit/>
          </a:bodyPr>
          <a:lstStyle/>
          <a:p>
            <a:pPr algn="ctr"/>
            <a:r>
              <a:rPr lang="es-CO" sz="2400" dirty="0"/>
              <a:t>El testimonio del Espíritu de Profecía: «Este símbolo, como lo han creído la mayoría de los protestantes, representa al papado, el cual heredó el poder y la autoridad del antiguo Imperio Romano</a:t>
            </a:r>
            <a:r>
              <a:rPr lang="es-CO" sz="2400" dirty="0" smtClean="0"/>
              <a:t>».</a:t>
            </a:r>
          </a:p>
          <a:p>
            <a:pPr algn="ctr"/>
            <a:r>
              <a:rPr lang="es-CO" sz="2400" dirty="0" smtClean="0">
                <a:solidFill>
                  <a:srgbClr val="FF0000"/>
                </a:solidFill>
              </a:rPr>
              <a:t> </a:t>
            </a:r>
            <a:r>
              <a:rPr lang="es-CO" sz="2400" dirty="0">
                <a:solidFill>
                  <a:srgbClr val="FF0000"/>
                </a:solidFill>
              </a:rPr>
              <a:t>El Conflicto de los Siglos, p.492.</a:t>
            </a:r>
          </a:p>
        </p:txBody>
      </p:sp>
    </p:spTree>
    <p:extLst>
      <p:ext uri="{BB962C8B-B14F-4D97-AF65-F5344CB8AC3E}">
        <p14:creationId xmlns:p14="http://schemas.microsoft.com/office/powerpoint/2010/main" val="2072935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 calcmode="lin" valueType="num">
                                      <p:cBhvr>
                                        <p:cTn id="31"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4">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 calcmode="lin" valueType="num">
                                      <p:cBhvr>
                                        <p:cTn id="47"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48"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49"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50" dur="1000"/>
                                        <p:tgtEl>
                                          <p:spTgt spid="4">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 calcmode="lin" valueType="num">
                                      <p:cBhvr>
                                        <p:cTn id="5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4" end="4"/>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childTnLst>
                                    <p:set>
                                      <p:cBhvr>
                                        <p:cTn id="62" dur="1" fill="hold">
                                          <p:stCondLst>
                                            <p:cond delay="0"/>
                                          </p:stCondLst>
                                        </p:cTn>
                                        <p:tgtEl>
                                          <p:spTgt spid="4">
                                            <p:txEl>
                                              <p:pRg st="4" end="4"/>
                                            </p:txEl>
                                          </p:spTgt>
                                        </p:tgtEl>
                                        <p:attrNameLst>
                                          <p:attrName>style.visibility</p:attrName>
                                        </p:attrNameLst>
                                      </p:cBhvr>
                                      <p:to>
                                        <p:strVal val="visible"/>
                                      </p:to>
                                    </p:set>
                                    <p:anim calcmode="lin" valueType="num">
                                      <p:cBhvr>
                                        <p:cTn id="63" dur="1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64" dur="1000" fill="hold"/>
                                        <p:tgtEl>
                                          <p:spTgt spid="4">
                                            <p:txEl>
                                              <p:pRg st="4" end="4"/>
                                            </p:txEl>
                                          </p:spTgt>
                                        </p:tgtEl>
                                        <p:attrNameLst>
                                          <p:attrName>ppt_h</p:attrName>
                                        </p:attrNameLst>
                                      </p:cBhvr>
                                      <p:tavLst>
                                        <p:tav tm="0">
                                          <p:val>
                                            <p:fltVal val="0"/>
                                          </p:val>
                                        </p:tav>
                                        <p:tav tm="100000">
                                          <p:val>
                                            <p:strVal val="#ppt_h"/>
                                          </p:val>
                                        </p:tav>
                                      </p:tavLst>
                                    </p:anim>
                                    <p:anim calcmode="lin" valueType="num">
                                      <p:cBhvr>
                                        <p:cTn id="65" dur="1000" fill="hold"/>
                                        <p:tgtEl>
                                          <p:spTgt spid="4">
                                            <p:txEl>
                                              <p:pRg st="4" end="4"/>
                                            </p:txEl>
                                          </p:spTgt>
                                        </p:tgtEl>
                                        <p:attrNameLst>
                                          <p:attrName>style.rotation</p:attrName>
                                        </p:attrNameLst>
                                      </p:cBhvr>
                                      <p:tavLst>
                                        <p:tav tm="0">
                                          <p:val>
                                            <p:fltVal val="90"/>
                                          </p:val>
                                        </p:tav>
                                        <p:tav tm="100000">
                                          <p:val>
                                            <p:fltVal val="0"/>
                                          </p:val>
                                        </p:tav>
                                      </p:tavLst>
                                    </p:anim>
                                    <p:animEffect transition="in" filter="fade">
                                      <p:cBhvr>
                                        <p:cTn id="66" dur="1000"/>
                                        <p:tgtEl>
                                          <p:spTgt spid="4">
                                            <p:txEl>
                                              <p:pRg st="4" end="4"/>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nodeType="clickEffect">
                                  <p:stCondLst>
                                    <p:cond delay="0"/>
                                  </p:stCondLst>
                                  <p:childTnLst>
                                    <p:set>
                                      <p:cBhvr>
                                        <p:cTn id="70" dur="1" fill="hold">
                                          <p:stCondLst>
                                            <p:cond delay="0"/>
                                          </p:stCondLst>
                                        </p:cTn>
                                        <p:tgtEl>
                                          <p:spTgt spid="3">
                                            <p:txEl>
                                              <p:pRg st="5" end="5"/>
                                            </p:txEl>
                                          </p:spTgt>
                                        </p:tgtEl>
                                        <p:attrNameLst>
                                          <p:attrName>style.visibility</p:attrName>
                                        </p:attrNameLst>
                                      </p:cBhvr>
                                      <p:to>
                                        <p:strVal val="visible"/>
                                      </p:to>
                                    </p:set>
                                    <p:anim calcmode="lin" valueType="num">
                                      <p:cBhvr>
                                        <p:cTn id="7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5" end="5"/>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nodeType="clickEffect">
                                  <p:stCondLst>
                                    <p:cond delay="0"/>
                                  </p:stCondLst>
                                  <p:childTnLst>
                                    <p:set>
                                      <p:cBhvr>
                                        <p:cTn id="78" dur="1" fill="hold">
                                          <p:stCondLst>
                                            <p:cond delay="0"/>
                                          </p:stCondLst>
                                        </p:cTn>
                                        <p:tgtEl>
                                          <p:spTgt spid="4">
                                            <p:txEl>
                                              <p:pRg st="5" end="5"/>
                                            </p:txEl>
                                          </p:spTgt>
                                        </p:tgtEl>
                                        <p:attrNameLst>
                                          <p:attrName>style.visibility</p:attrName>
                                        </p:attrNameLst>
                                      </p:cBhvr>
                                      <p:to>
                                        <p:strVal val="visible"/>
                                      </p:to>
                                    </p:set>
                                    <p:anim calcmode="lin" valueType="num">
                                      <p:cBhvr>
                                        <p:cTn id="79" dur="1000" fill="hold"/>
                                        <p:tgtEl>
                                          <p:spTgt spid="4">
                                            <p:txEl>
                                              <p:pRg st="5" end="5"/>
                                            </p:txEl>
                                          </p:spTgt>
                                        </p:tgtEl>
                                        <p:attrNameLst>
                                          <p:attrName>ppt_w</p:attrName>
                                        </p:attrNameLst>
                                      </p:cBhvr>
                                      <p:tavLst>
                                        <p:tav tm="0">
                                          <p:val>
                                            <p:fltVal val="0"/>
                                          </p:val>
                                        </p:tav>
                                        <p:tav tm="100000">
                                          <p:val>
                                            <p:strVal val="#ppt_w"/>
                                          </p:val>
                                        </p:tav>
                                      </p:tavLst>
                                    </p:anim>
                                    <p:anim calcmode="lin" valueType="num">
                                      <p:cBhvr>
                                        <p:cTn id="80" dur="1000" fill="hold"/>
                                        <p:tgtEl>
                                          <p:spTgt spid="4">
                                            <p:txEl>
                                              <p:pRg st="5" end="5"/>
                                            </p:txEl>
                                          </p:spTgt>
                                        </p:tgtEl>
                                        <p:attrNameLst>
                                          <p:attrName>ppt_h</p:attrName>
                                        </p:attrNameLst>
                                      </p:cBhvr>
                                      <p:tavLst>
                                        <p:tav tm="0">
                                          <p:val>
                                            <p:fltVal val="0"/>
                                          </p:val>
                                        </p:tav>
                                        <p:tav tm="100000">
                                          <p:val>
                                            <p:strVal val="#ppt_h"/>
                                          </p:val>
                                        </p:tav>
                                      </p:tavLst>
                                    </p:anim>
                                    <p:anim calcmode="lin" valueType="num">
                                      <p:cBhvr>
                                        <p:cTn id="81" dur="1000" fill="hold"/>
                                        <p:tgtEl>
                                          <p:spTgt spid="4">
                                            <p:txEl>
                                              <p:pRg st="5" end="5"/>
                                            </p:txEl>
                                          </p:spTgt>
                                        </p:tgtEl>
                                        <p:attrNameLst>
                                          <p:attrName>style.rotation</p:attrName>
                                        </p:attrNameLst>
                                      </p:cBhvr>
                                      <p:tavLst>
                                        <p:tav tm="0">
                                          <p:val>
                                            <p:fltVal val="90"/>
                                          </p:val>
                                        </p:tav>
                                        <p:tav tm="100000">
                                          <p:val>
                                            <p:fltVal val="0"/>
                                          </p:val>
                                        </p:tav>
                                      </p:tavLst>
                                    </p:anim>
                                    <p:animEffect transition="in" filter="fade">
                                      <p:cBhvr>
                                        <p:cTn id="82" dur="1000"/>
                                        <p:tgtEl>
                                          <p:spTgt spid="4">
                                            <p:txEl>
                                              <p:pRg st="5" end="5"/>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nodeType="clickEffect">
                                  <p:stCondLst>
                                    <p:cond delay="0"/>
                                  </p:stCondLst>
                                  <p:childTnLst>
                                    <p:set>
                                      <p:cBhvr>
                                        <p:cTn id="86" dur="1" fill="hold">
                                          <p:stCondLst>
                                            <p:cond delay="0"/>
                                          </p:stCondLst>
                                        </p:cTn>
                                        <p:tgtEl>
                                          <p:spTgt spid="3">
                                            <p:txEl>
                                              <p:pRg st="6" end="6"/>
                                            </p:txEl>
                                          </p:spTgt>
                                        </p:tgtEl>
                                        <p:attrNameLst>
                                          <p:attrName>style.visibility</p:attrName>
                                        </p:attrNameLst>
                                      </p:cBhvr>
                                      <p:to>
                                        <p:strVal val="visible"/>
                                      </p:to>
                                    </p:set>
                                    <p:anim calcmode="lin" valueType="num">
                                      <p:cBhvr>
                                        <p:cTn id="8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8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8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90" dur="1000"/>
                                        <p:tgtEl>
                                          <p:spTgt spid="3">
                                            <p:txEl>
                                              <p:pRg st="6" end="6"/>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nodeType="clickEffect">
                                  <p:stCondLst>
                                    <p:cond delay="0"/>
                                  </p:stCondLst>
                                  <p:childTnLst>
                                    <p:set>
                                      <p:cBhvr>
                                        <p:cTn id="94" dur="1" fill="hold">
                                          <p:stCondLst>
                                            <p:cond delay="0"/>
                                          </p:stCondLst>
                                        </p:cTn>
                                        <p:tgtEl>
                                          <p:spTgt spid="4">
                                            <p:txEl>
                                              <p:pRg st="6" end="6"/>
                                            </p:txEl>
                                          </p:spTgt>
                                        </p:tgtEl>
                                        <p:attrNameLst>
                                          <p:attrName>style.visibility</p:attrName>
                                        </p:attrNameLst>
                                      </p:cBhvr>
                                      <p:to>
                                        <p:strVal val="visible"/>
                                      </p:to>
                                    </p:set>
                                    <p:anim calcmode="lin" valueType="num">
                                      <p:cBhvr>
                                        <p:cTn id="95" dur="1000" fill="hold"/>
                                        <p:tgtEl>
                                          <p:spTgt spid="4">
                                            <p:txEl>
                                              <p:pRg st="6" end="6"/>
                                            </p:txEl>
                                          </p:spTgt>
                                        </p:tgtEl>
                                        <p:attrNameLst>
                                          <p:attrName>ppt_w</p:attrName>
                                        </p:attrNameLst>
                                      </p:cBhvr>
                                      <p:tavLst>
                                        <p:tav tm="0">
                                          <p:val>
                                            <p:fltVal val="0"/>
                                          </p:val>
                                        </p:tav>
                                        <p:tav tm="100000">
                                          <p:val>
                                            <p:strVal val="#ppt_w"/>
                                          </p:val>
                                        </p:tav>
                                      </p:tavLst>
                                    </p:anim>
                                    <p:anim calcmode="lin" valueType="num">
                                      <p:cBhvr>
                                        <p:cTn id="96" dur="1000" fill="hold"/>
                                        <p:tgtEl>
                                          <p:spTgt spid="4">
                                            <p:txEl>
                                              <p:pRg st="6" end="6"/>
                                            </p:txEl>
                                          </p:spTgt>
                                        </p:tgtEl>
                                        <p:attrNameLst>
                                          <p:attrName>ppt_h</p:attrName>
                                        </p:attrNameLst>
                                      </p:cBhvr>
                                      <p:tavLst>
                                        <p:tav tm="0">
                                          <p:val>
                                            <p:fltVal val="0"/>
                                          </p:val>
                                        </p:tav>
                                        <p:tav tm="100000">
                                          <p:val>
                                            <p:strVal val="#ppt_h"/>
                                          </p:val>
                                        </p:tav>
                                      </p:tavLst>
                                    </p:anim>
                                    <p:anim calcmode="lin" valueType="num">
                                      <p:cBhvr>
                                        <p:cTn id="97" dur="1000" fill="hold"/>
                                        <p:tgtEl>
                                          <p:spTgt spid="4">
                                            <p:txEl>
                                              <p:pRg st="6" end="6"/>
                                            </p:txEl>
                                          </p:spTgt>
                                        </p:tgtEl>
                                        <p:attrNameLst>
                                          <p:attrName>style.rotation</p:attrName>
                                        </p:attrNameLst>
                                      </p:cBhvr>
                                      <p:tavLst>
                                        <p:tav tm="0">
                                          <p:val>
                                            <p:fltVal val="90"/>
                                          </p:val>
                                        </p:tav>
                                        <p:tav tm="100000">
                                          <p:val>
                                            <p:fltVal val="0"/>
                                          </p:val>
                                        </p:tav>
                                      </p:tavLst>
                                    </p:anim>
                                    <p:animEffect transition="in" filter="fade">
                                      <p:cBhvr>
                                        <p:cTn id="98" dur="1000"/>
                                        <p:tgtEl>
                                          <p:spTgt spid="4">
                                            <p:txEl>
                                              <p:pRg st="6" end="6"/>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31" presetClass="entr" presetSubtype="0" fill="hold" nodeType="clickEffect">
                                  <p:stCondLst>
                                    <p:cond delay="0"/>
                                  </p:stCondLst>
                                  <p:childTnLst>
                                    <p:set>
                                      <p:cBhvr>
                                        <p:cTn id="102" dur="1" fill="hold">
                                          <p:stCondLst>
                                            <p:cond delay="0"/>
                                          </p:stCondLst>
                                        </p:cTn>
                                        <p:tgtEl>
                                          <p:spTgt spid="3">
                                            <p:txEl>
                                              <p:pRg st="7" end="7"/>
                                            </p:txEl>
                                          </p:spTgt>
                                        </p:tgtEl>
                                        <p:attrNameLst>
                                          <p:attrName>style.visibility</p:attrName>
                                        </p:attrNameLst>
                                      </p:cBhvr>
                                      <p:to>
                                        <p:strVal val="visible"/>
                                      </p:to>
                                    </p:set>
                                    <p:anim calcmode="lin" valueType="num">
                                      <p:cBhvr>
                                        <p:cTn id="10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10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105"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106" dur="1000"/>
                                        <p:tgtEl>
                                          <p:spTgt spid="3">
                                            <p:txEl>
                                              <p:pRg st="7" end="7"/>
                                            </p:txEl>
                                          </p:spTgt>
                                        </p:tgtEl>
                                      </p:cBhvr>
                                    </p:animEffect>
                                  </p:childTnLst>
                                </p:cTn>
                              </p:par>
                            </p:childTnLst>
                          </p:cTn>
                        </p:par>
                      </p:childTnLst>
                    </p:cTn>
                  </p:par>
                  <p:par>
                    <p:cTn id="107" fill="hold">
                      <p:stCondLst>
                        <p:cond delay="indefinite"/>
                      </p:stCondLst>
                      <p:childTnLst>
                        <p:par>
                          <p:cTn id="108" fill="hold">
                            <p:stCondLst>
                              <p:cond delay="0"/>
                            </p:stCondLst>
                            <p:childTnLst>
                              <p:par>
                                <p:cTn id="109" presetID="31" presetClass="entr" presetSubtype="0" fill="hold" nodeType="clickEffect">
                                  <p:stCondLst>
                                    <p:cond delay="0"/>
                                  </p:stCondLst>
                                  <p:childTnLst>
                                    <p:set>
                                      <p:cBhvr>
                                        <p:cTn id="110" dur="1" fill="hold">
                                          <p:stCondLst>
                                            <p:cond delay="0"/>
                                          </p:stCondLst>
                                        </p:cTn>
                                        <p:tgtEl>
                                          <p:spTgt spid="4">
                                            <p:txEl>
                                              <p:pRg st="7" end="7"/>
                                            </p:txEl>
                                          </p:spTgt>
                                        </p:tgtEl>
                                        <p:attrNameLst>
                                          <p:attrName>style.visibility</p:attrName>
                                        </p:attrNameLst>
                                      </p:cBhvr>
                                      <p:to>
                                        <p:strVal val="visible"/>
                                      </p:to>
                                    </p:set>
                                    <p:anim calcmode="lin" valueType="num">
                                      <p:cBhvr>
                                        <p:cTn id="111" dur="1000" fill="hold"/>
                                        <p:tgtEl>
                                          <p:spTgt spid="4">
                                            <p:txEl>
                                              <p:pRg st="7" end="7"/>
                                            </p:txEl>
                                          </p:spTgt>
                                        </p:tgtEl>
                                        <p:attrNameLst>
                                          <p:attrName>ppt_w</p:attrName>
                                        </p:attrNameLst>
                                      </p:cBhvr>
                                      <p:tavLst>
                                        <p:tav tm="0">
                                          <p:val>
                                            <p:fltVal val="0"/>
                                          </p:val>
                                        </p:tav>
                                        <p:tav tm="100000">
                                          <p:val>
                                            <p:strVal val="#ppt_w"/>
                                          </p:val>
                                        </p:tav>
                                      </p:tavLst>
                                    </p:anim>
                                    <p:anim calcmode="lin" valueType="num">
                                      <p:cBhvr>
                                        <p:cTn id="112" dur="1000" fill="hold"/>
                                        <p:tgtEl>
                                          <p:spTgt spid="4">
                                            <p:txEl>
                                              <p:pRg st="7" end="7"/>
                                            </p:txEl>
                                          </p:spTgt>
                                        </p:tgtEl>
                                        <p:attrNameLst>
                                          <p:attrName>ppt_h</p:attrName>
                                        </p:attrNameLst>
                                      </p:cBhvr>
                                      <p:tavLst>
                                        <p:tav tm="0">
                                          <p:val>
                                            <p:fltVal val="0"/>
                                          </p:val>
                                        </p:tav>
                                        <p:tav tm="100000">
                                          <p:val>
                                            <p:strVal val="#ppt_h"/>
                                          </p:val>
                                        </p:tav>
                                      </p:tavLst>
                                    </p:anim>
                                    <p:anim calcmode="lin" valueType="num">
                                      <p:cBhvr>
                                        <p:cTn id="113" dur="1000" fill="hold"/>
                                        <p:tgtEl>
                                          <p:spTgt spid="4">
                                            <p:txEl>
                                              <p:pRg st="7" end="7"/>
                                            </p:txEl>
                                          </p:spTgt>
                                        </p:tgtEl>
                                        <p:attrNameLst>
                                          <p:attrName>style.rotation</p:attrName>
                                        </p:attrNameLst>
                                      </p:cBhvr>
                                      <p:tavLst>
                                        <p:tav tm="0">
                                          <p:val>
                                            <p:fltVal val="90"/>
                                          </p:val>
                                        </p:tav>
                                        <p:tav tm="100000">
                                          <p:val>
                                            <p:fltVal val="0"/>
                                          </p:val>
                                        </p:tav>
                                      </p:tavLst>
                                    </p:anim>
                                    <p:animEffect transition="in" filter="fade">
                                      <p:cBhvr>
                                        <p:cTn id="114" dur="1000"/>
                                        <p:tgtEl>
                                          <p:spTgt spid="4">
                                            <p:txEl>
                                              <p:pRg st="7" end="7"/>
                                            </p:txEl>
                                          </p:spTgt>
                                        </p:tgtEl>
                                      </p:cBhvr>
                                    </p:animEffect>
                                  </p:childTnLst>
                                </p:cTn>
                              </p:par>
                            </p:childTnLst>
                          </p:cTn>
                        </p:par>
                      </p:childTnLst>
                    </p:cTn>
                  </p:par>
                  <p:par>
                    <p:cTn id="115" fill="hold">
                      <p:stCondLst>
                        <p:cond delay="indefinite"/>
                      </p:stCondLst>
                      <p:childTnLst>
                        <p:par>
                          <p:cTn id="116" fill="hold">
                            <p:stCondLst>
                              <p:cond delay="0"/>
                            </p:stCondLst>
                            <p:childTnLst>
                              <p:par>
                                <p:cTn id="117" presetID="26" presetClass="entr" presetSubtype="0" fill="hold" grpId="0" nodeType="clickEffect">
                                  <p:stCondLst>
                                    <p:cond delay="0"/>
                                  </p:stCondLst>
                                  <p:childTnLst>
                                    <p:set>
                                      <p:cBhvr>
                                        <p:cTn id="118" dur="1" fill="hold">
                                          <p:stCondLst>
                                            <p:cond delay="0"/>
                                          </p:stCondLst>
                                        </p:cTn>
                                        <p:tgtEl>
                                          <p:spTgt spid="5"/>
                                        </p:tgtEl>
                                        <p:attrNameLst>
                                          <p:attrName>style.visibility</p:attrName>
                                        </p:attrNameLst>
                                      </p:cBhvr>
                                      <p:to>
                                        <p:strVal val="visible"/>
                                      </p:to>
                                    </p:set>
                                    <p:animEffect transition="in" filter="wipe(down)">
                                      <p:cBhvr>
                                        <p:cTn id="119" dur="580">
                                          <p:stCondLst>
                                            <p:cond delay="0"/>
                                          </p:stCondLst>
                                        </p:cTn>
                                        <p:tgtEl>
                                          <p:spTgt spid="5"/>
                                        </p:tgtEl>
                                      </p:cBhvr>
                                    </p:animEffect>
                                    <p:anim calcmode="lin" valueType="num">
                                      <p:cBhvr>
                                        <p:cTn id="12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25" dur="26">
                                          <p:stCondLst>
                                            <p:cond delay="650"/>
                                          </p:stCondLst>
                                        </p:cTn>
                                        <p:tgtEl>
                                          <p:spTgt spid="5"/>
                                        </p:tgtEl>
                                      </p:cBhvr>
                                      <p:to x="100000" y="60000"/>
                                    </p:animScale>
                                    <p:animScale>
                                      <p:cBhvr>
                                        <p:cTn id="126" dur="166" decel="50000">
                                          <p:stCondLst>
                                            <p:cond delay="676"/>
                                          </p:stCondLst>
                                        </p:cTn>
                                        <p:tgtEl>
                                          <p:spTgt spid="5"/>
                                        </p:tgtEl>
                                      </p:cBhvr>
                                      <p:to x="100000" y="100000"/>
                                    </p:animScale>
                                    <p:animScale>
                                      <p:cBhvr>
                                        <p:cTn id="127" dur="26">
                                          <p:stCondLst>
                                            <p:cond delay="1312"/>
                                          </p:stCondLst>
                                        </p:cTn>
                                        <p:tgtEl>
                                          <p:spTgt spid="5"/>
                                        </p:tgtEl>
                                      </p:cBhvr>
                                      <p:to x="100000" y="80000"/>
                                    </p:animScale>
                                    <p:animScale>
                                      <p:cBhvr>
                                        <p:cTn id="128" dur="166" decel="50000">
                                          <p:stCondLst>
                                            <p:cond delay="1338"/>
                                          </p:stCondLst>
                                        </p:cTn>
                                        <p:tgtEl>
                                          <p:spTgt spid="5"/>
                                        </p:tgtEl>
                                      </p:cBhvr>
                                      <p:to x="100000" y="100000"/>
                                    </p:animScale>
                                    <p:animScale>
                                      <p:cBhvr>
                                        <p:cTn id="129" dur="26">
                                          <p:stCondLst>
                                            <p:cond delay="1642"/>
                                          </p:stCondLst>
                                        </p:cTn>
                                        <p:tgtEl>
                                          <p:spTgt spid="5"/>
                                        </p:tgtEl>
                                      </p:cBhvr>
                                      <p:to x="100000" y="90000"/>
                                    </p:animScale>
                                    <p:animScale>
                                      <p:cBhvr>
                                        <p:cTn id="130" dur="166" decel="50000">
                                          <p:stCondLst>
                                            <p:cond delay="1668"/>
                                          </p:stCondLst>
                                        </p:cTn>
                                        <p:tgtEl>
                                          <p:spTgt spid="5"/>
                                        </p:tgtEl>
                                      </p:cBhvr>
                                      <p:to x="100000" y="100000"/>
                                    </p:animScale>
                                    <p:animScale>
                                      <p:cBhvr>
                                        <p:cTn id="131" dur="26">
                                          <p:stCondLst>
                                            <p:cond delay="1808"/>
                                          </p:stCondLst>
                                        </p:cTn>
                                        <p:tgtEl>
                                          <p:spTgt spid="5"/>
                                        </p:tgtEl>
                                      </p:cBhvr>
                                      <p:to x="100000" y="95000"/>
                                    </p:animScale>
                                    <p:animScale>
                                      <p:cBhvr>
                                        <p:cTn id="13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lgn="ctr">
              <a:buNone/>
            </a:pPr>
            <a:r>
              <a:rPr lang="es-CO" dirty="0" smtClean="0"/>
              <a:t>Su aplicación: </a:t>
            </a:r>
            <a:r>
              <a:rPr lang="es-CO" dirty="0"/>
              <a:t> </a:t>
            </a:r>
            <a:r>
              <a:rPr lang="es-CO" dirty="0" smtClean="0"/>
              <a:t>4 Bestias = 4 reinos </a:t>
            </a:r>
            <a:r>
              <a:rPr lang="es-CO" dirty="0" smtClean="0">
                <a:solidFill>
                  <a:srgbClr val="FF0000"/>
                </a:solidFill>
              </a:rPr>
              <a:t>Dan.7:17</a:t>
            </a:r>
            <a:r>
              <a:rPr lang="es-CO" dirty="0" smtClean="0"/>
              <a:t>, no son personas , son imperios:  Babilonia, Medopercia, Grecia y Roma.</a:t>
            </a:r>
          </a:p>
          <a:p>
            <a:endParaRPr lang="es-CO" dirty="0"/>
          </a:p>
          <a:p>
            <a:pPr marL="0" indent="0" algn="ctr">
              <a:buNone/>
            </a:pPr>
            <a:r>
              <a:rPr lang="es-CO" sz="3300" b="1" i="1" dirty="0" smtClean="0">
                <a:solidFill>
                  <a:srgbClr val="FF0000"/>
                </a:solidFill>
              </a:rPr>
              <a:t>¿Cómo sabemos que Babilonia</a:t>
            </a:r>
            <a:r>
              <a:rPr lang="es-CO" sz="3300" b="1" i="1" dirty="0">
                <a:solidFill>
                  <a:srgbClr val="FF0000"/>
                </a:solidFill>
              </a:rPr>
              <a:t> </a:t>
            </a:r>
            <a:r>
              <a:rPr lang="es-CO" sz="3300" b="1" i="1" dirty="0" smtClean="0">
                <a:solidFill>
                  <a:srgbClr val="FF0000"/>
                </a:solidFill>
              </a:rPr>
              <a:t>es el  León?</a:t>
            </a:r>
          </a:p>
          <a:p>
            <a:pPr marL="0" indent="0" algn="ctr">
              <a:buNone/>
            </a:pPr>
            <a:r>
              <a:rPr lang="es-CO" b="1" dirty="0" smtClean="0">
                <a:solidFill>
                  <a:srgbClr val="FF0000"/>
                </a:solidFill>
              </a:rPr>
              <a:t>Jeremías 4:5-7.</a:t>
            </a:r>
            <a:r>
              <a:rPr lang="es-CO" b="1" baseline="30000" dirty="0"/>
              <a:t> </a:t>
            </a:r>
            <a:r>
              <a:rPr lang="es-CO" b="1" baseline="30000" dirty="0" smtClean="0"/>
              <a:t> </a:t>
            </a:r>
            <a:r>
              <a:rPr lang="es-CO" dirty="0"/>
              <a:t>Anunciad en Judá, y publicad en Jerusalén, y decid: Tocad trompeta en la tierra. Pregonad, juntaos, y decid: Reuníos, y entremos en las ciudades fortificadas. </a:t>
            </a:r>
            <a:r>
              <a:rPr lang="es-CO" dirty="0" smtClean="0"/>
              <a:t>Alzad </a:t>
            </a:r>
            <a:r>
              <a:rPr lang="es-CO" dirty="0"/>
              <a:t>bandera en Sión, juntaos, no os detengáis; porque yo hago venir mal del norte, y destrucción grande</a:t>
            </a:r>
            <a:r>
              <a:rPr lang="es-CO" dirty="0" smtClean="0"/>
              <a:t>.</a:t>
            </a:r>
            <a:r>
              <a:rPr lang="es-CO" b="1" baseline="30000" dirty="0" smtClean="0"/>
              <a:t> </a:t>
            </a:r>
            <a:r>
              <a:rPr lang="es-CO" i="1" dirty="0">
                <a:solidFill>
                  <a:srgbClr val="0070C0"/>
                </a:solidFill>
              </a:rPr>
              <a:t>El león sube de su guarida, y el destructor de los gentiles viene en camino; ha salido de su lugar para tornar tu tierra en desolación; tus ciudades quedarán en ruinas, y sin morador</a:t>
            </a:r>
          </a:p>
        </p:txBody>
      </p:sp>
    </p:spTree>
    <p:extLst>
      <p:ext uri="{BB962C8B-B14F-4D97-AF65-F5344CB8AC3E}">
        <p14:creationId xmlns:p14="http://schemas.microsoft.com/office/powerpoint/2010/main" val="387448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050904" cy="5976664"/>
          </a:xfrm>
        </p:spPr>
        <p:txBody>
          <a:bodyPr>
            <a:normAutofit/>
          </a:bodyPr>
          <a:lstStyle/>
          <a:p>
            <a:pPr marL="0" indent="0" algn="ctr">
              <a:buNone/>
            </a:pPr>
            <a:r>
              <a:rPr lang="es-CO" dirty="0" smtClean="0">
                <a:solidFill>
                  <a:srgbClr val="FF0000"/>
                </a:solidFill>
              </a:rPr>
              <a:t>Jer.25:9.</a:t>
            </a:r>
            <a:r>
              <a:rPr lang="es-CO" dirty="0" smtClean="0"/>
              <a:t> he </a:t>
            </a:r>
            <a:r>
              <a:rPr lang="es-CO" dirty="0"/>
              <a:t>aquí yo enviaré y tomaré todas las familias del norte, dice Jehová, y a </a:t>
            </a:r>
            <a:r>
              <a:rPr lang="es-CO" i="1" dirty="0">
                <a:solidFill>
                  <a:srgbClr val="0070C0"/>
                </a:solidFill>
              </a:rPr>
              <a:t>Nabucodonosor rey de Babilonia</a:t>
            </a:r>
            <a:r>
              <a:rPr lang="es-CO" dirty="0"/>
              <a:t>, mi siervo, y los traeré contra esta tierra, y contra sus moradores, y contra todas estas naciones en derredor; y los destruiré, y los pondré por espanto, y por escarnio, y por perpetua desolación</a:t>
            </a:r>
          </a:p>
        </p:txBody>
      </p:sp>
      <p:pic>
        <p:nvPicPr>
          <p:cNvPr id="4" name="Picture 2" descr="http://t3.gstatic.com/images?q=tbn:ANd9GcQLbEY6f1nXJ_gKhmdgJSBd4lROt6-3ahYHUhVSHp84OjKWSQd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4664"/>
            <a:ext cx="2808312" cy="273630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t0.gstatic.com/images?q=tbn:ANd9GcQDfzvXjenbFojmz8z318HEcFOHCqKKRdBko85Ehcpwq1w7IMhIK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3573016"/>
            <a:ext cx="3024336" cy="2802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2932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1000" fill="hold"/>
                                        <p:tgtEl>
                                          <p:spTgt spid="4098"/>
                                        </p:tgtEl>
                                        <p:attrNameLst>
                                          <p:attrName>ppt_w</p:attrName>
                                        </p:attrNameLst>
                                      </p:cBhvr>
                                      <p:tavLst>
                                        <p:tav tm="0">
                                          <p:val>
                                            <p:fltVal val="0"/>
                                          </p:val>
                                        </p:tav>
                                        <p:tav tm="100000">
                                          <p:val>
                                            <p:strVal val="#ppt_w"/>
                                          </p:val>
                                        </p:tav>
                                      </p:tavLst>
                                    </p:anim>
                                    <p:anim calcmode="lin" valueType="num">
                                      <p:cBhvr>
                                        <p:cTn id="16" dur="1000" fill="hold"/>
                                        <p:tgtEl>
                                          <p:spTgt spid="4098"/>
                                        </p:tgtEl>
                                        <p:attrNameLst>
                                          <p:attrName>ppt_h</p:attrName>
                                        </p:attrNameLst>
                                      </p:cBhvr>
                                      <p:tavLst>
                                        <p:tav tm="0">
                                          <p:val>
                                            <p:fltVal val="0"/>
                                          </p:val>
                                        </p:tav>
                                        <p:tav tm="100000">
                                          <p:val>
                                            <p:strVal val="#ppt_h"/>
                                          </p:val>
                                        </p:tav>
                                      </p:tavLst>
                                    </p:anim>
                                    <p:anim calcmode="lin" valueType="num">
                                      <p:cBhvr>
                                        <p:cTn id="17" dur="1000" fill="hold"/>
                                        <p:tgtEl>
                                          <p:spTgt spid="4098"/>
                                        </p:tgtEl>
                                        <p:attrNameLst>
                                          <p:attrName>style.rotation</p:attrName>
                                        </p:attrNameLst>
                                      </p:cBhvr>
                                      <p:tavLst>
                                        <p:tav tm="0">
                                          <p:val>
                                            <p:fltVal val="90"/>
                                          </p:val>
                                        </p:tav>
                                        <p:tav tm="100000">
                                          <p:val>
                                            <p:fltVal val="0"/>
                                          </p:val>
                                        </p:tav>
                                      </p:tavLst>
                                    </p:anim>
                                    <p:animEffect transition="in" filter="fade">
                                      <p:cBhvr>
                                        <p:cTn id="18"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marL="0" indent="0">
              <a:buNone/>
            </a:pPr>
            <a:r>
              <a:rPr lang="es-CO" b="1" i="1" dirty="0" smtClean="0">
                <a:solidFill>
                  <a:srgbClr val="FF0000"/>
                </a:solidFill>
              </a:rPr>
              <a:t>¿Cómo sabemos que el oso representa a los Medos y Persas?</a:t>
            </a:r>
          </a:p>
          <a:p>
            <a:endParaRPr lang="es-CO" dirty="0"/>
          </a:p>
          <a:p>
            <a:pPr marL="0" indent="0" algn="ctr">
              <a:buNone/>
            </a:pPr>
            <a:r>
              <a:rPr lang="es-CO" dirty="0" smtClean="0">
                <a:solidFill>
                  <a:srgbClr val="FF0000"/>
                </a:solidFill>
              </a:rPr>
              <a:t>Daniel 5:1-31</a:t>
            </a:r>
            <a:r>
              <a:rPr lang="es-CO" dirty="0" smtClean="0"/>
              <a:t>.</a:t>
            </a:r>
            <a:r>
              <a:rPr lang="es-CO" dirty="0"/>
              <a:t> El rey Belsasar hizo un gran banquete a mil de sus príncipes, y en presencia de los mil bebía vino.  </a:t>
            </a:r>
            <a:r>
              <a:rPr lang="es-CO" b="1" baseline="30000" dirty="0" smtClean="0"/>
              <a:t>2 </a:t>
            </a:r>
            <a:r>
              <a:rPr lang="es-CO" dirty="0"/>
              <a:t>Belsasar, con el gusto del vino, mandó que trajesen los vasos de oro y de plata que Nabucodonosor su padre había traído del templo de Jerusalén; para que bebiesen con ellos el rey y sus príncipes, sus esposas y sus </a:t>
            </a:r>
            <a:r>
              <a:rPr lang="es-CO" dirty="0" smtClean="0"/>
              <a:t>concubinas</a:t>
            </a:r>
            <a:r>
              <a:rPr lang="es-CO" b="1" baseline="30000" dirty="0" smtClean="0"/>
              <a:t>3</a:t>
            </a:r>
            <a:r>
              <a:rPr lang="es-CO" b="1" dirty="0" smtClean="0"/>
              <a:t> </a:t>
            </a:r>
            <a:r>
              <a:rPr lang="es-CO" dirty="0" smtClean="0"/>
              <a:t>Entonces </a:t>
            </a:r>
            <a:r>
              <a:rPr lang="es-CO" dirty="0"/>
              <a:t>fueron traídos los vasos de oro que habían traído del templo de la casa de Dios que </a:t>
            </a:r>
            <a:r>
              <a:rPr lang="es-CO" i="1" dirty="0"/>
              <a:t>estaba</a:t>
            </a:r>
            <a:r>
              <a:rPr lang="es-CO" dirty="0"/>
              <a:t> en Jerusalén, y bebieron con ellos el rey y sus príncipes, sus esposas y sus concubinas.</a:t>
            </a:r>
          </a:p>
          <a:p>
            <a:endParaRPr lang="es-CO" dirty="0"/>
          </a:p>
        </p:txBody>
      </p:sp>
    </p:spTree>
    <p:extLst>
      <p:ext uri="{BB962C8B-B14F-4D97-AF65-F5344CB8AC3E}">
        <p14:creationId xmlns:p14="http://schemas.microsoft.com/office/powerpoint/2010/main" val="2277669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220072" cy="6192688"/>
          </a:xfrm>
        </p:spPr>
        <p:txBody>
          <a:bodyPr>
            <a:normAutofit lnSpcReduction="10000"/>
          </a:bodyPr>
          <a:lstStyle/>
          <a:p>
            <a:pPr marL="0" indent="0" algn="ctr">
              <a:buNone/>
            </a:pPr>
            <a:r>
              <a:rPr lang="es-CO" dirty="0" smtClean="0"/>
              <a:t>4. Bebieron </a:t>
            </a:r>
            <a:r>
              <a:rPr lang="es-CO" dirty="0"/>
              <a:t>vino, y alabaron a los dioses de oro y de plata, de bronce, de hierro, de madera y de piedra. </a:t>
            </a:r>
          </a:p>
          <a:p>
            <a:pPr marL="0" indent="0">
              <a:buNone/>
            </a:pPr>
            <a:endParaRPr lang="es-CO" b="1" baseline="30000" dirty="0" smtClean="0"/>
          </a:p>
          <a:p>
            <a:pPr marL="0" indent="0" algn="ctr">
              <a:buNone/>
            </a:pPr>
            <a:r>
              <a:rPr lang="es-CO" b="1" baseline="30000" dirty="0" smtClean="0"/>
              <a:t>5 . </a:t>
            </a:r>
            <a:r>
              <a:rPr lang="es-CO" dirty="0" smtClean="0"/>
              <a:t>En </a:t>
            </a:r>
            <a:r>
              <a:rPr lang="es-CO" dirty="0"/>
              <a:t>aquella misma hora salieron unos dedos de mano de hombre, y escribían delante del candelero sobre lo encalado de la pared del palacio real, y el rey veía la palma de la mano que escribía. </a:t>
            </a:r>
          </a:p>
        </p:txBody>
      </p:sp>
      <p:pic>
        <p:nvPicPr>
          <p:cNvPr id="6146" name="Picture 2" descr="http://t2.gstatic.com/images?q=tbn:ANd9GcRK9z9eNsfmyMmTczW1Kg5ubtPJvTTxgveHWt5SIRraNZMGI6UCJ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124744"/>
            <a:ext cx="3600400" cy="4093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073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34825"/>
            <a:ext cx="5410944" cy="4922367"/>
          </a:xfrm>
        </p:spPr>
        <p:txBody>
          <a:bodyPr>
            <a:noAutofit/>
          </a:bodyPr>
          <a:lstStyle/>
          <a:p>
            <a:r>
              <a:rPr lang="es-CO" sz="2800" b="1" baseline="30000" dirty="0"/>
              <a:t>25 </a:t>
            </a:r>
            <a:r>
              <a:rPr lang="es-CO" sz="2800" dirty="0"/>
              <a:t>Y la escritura que esculpió </a:t>
            </a:r>
            <a:r>
              <a:rPr lang="es-CO" sz="2800" i="1" dirty="0"/>
              <a:t>es</a:t>
            </a:r>
            <a:r>
              <a:rPr lang="es-CO" sz="2800" dirty="0"/>
              <a:t>: MENE, MENE, TEKEL, UPARSIN. </a:t>
            </a:r>
          </a:p>
          <a:p>
            <a:endParaRPr lang="es-CO" sz="2800" b="1" baseline="30000" dirty="0" smtClean="0"/>
          </a:p>
          <a:p>
            <a:r>
              <a:rPr lang="es-CO" sz="2800" b="1" baseline="30000" dirty="0" smtClean="0"/>
              <a:t>26 </a:t>
            </a:r>
            <a:r>
              <a:rPr lang="es-CO" sz="2800" dirty="0"/>
              <a:t>Ésta </a:t>
            </a:r>
            <a:r>
              <a:rPr lang="es-CO" sz="2800" i="1" dirty="0"/>
              <a:t>es</a:t>
            </a:r>
            <a:r>
              <a:rPr lang="es-CO" sz="2800" dirty="0"/>
              <a:t> la interpretación del asunto: MENE: Contó Dios tu reino, y le ha puesto fin. </a:t>
            </a:r>
          </a:p>
          <a:p>
            <a:r>
              <a:rPr lang="es-CO" sz="2800" b="1" baseline="30000" dirty="0"/>
              <a:t>27 </a:t>
            </a:r>
            <a:r>
              <a:rPr lang="es-CO" sz="2800" dirty="0"/>
              <a:t>TEKEL: Pesado has sido en balanza y fuiste hallado falto. </a:t>
            </a:r>
          </a:p>
          <a:p>
            <a:r>
              <a:rPr lang="es-CO" sz="2800" b="1" baseline="30000" dirty="0"/>
              <a:t>28 </a:t>
            </a:r>
            <a:r>
              <a:rPr lang="es-CO" sz="2800" b="1" dirty="0" smtClean="0"/>
              <a:t>UPARSIN:</a:t>
            </a:r>
            <a:r>
              <a:rPr lang="es-CO" sz="2800" dirty="0" smtClean="0"/>
              <a:t> </a:t>
            </a:r>
            <a:r>
              <a:rPr lang="es-CO" sz="2800" dirty="0"/>
              <a:t>Tu reino ha sido dividido, y dado a los medos y a los persas</a:t>
            </a:r>
            <a:r>
              <a:rPr lang="es-CO" sz="2800" dirty="0" smtClean="0"/>
              <a:t>.</a:t>
            </a:r>
            <a:endParaRPr lang="es-CO" sz="2800" dirty="0"/>
          </a:p>
          <a:p>
            <a:endParaRPr lang="es-CO" sz="2800" b="1" baseline="30000" dirty="0" smtClean="0"/>
          </a:p>
        </p:txBody>
      </p:sp>
      <p:pic>
        <p:nvPicPr>
          <p:cNvPr id="4" name="Picture 6" descr="http://t0.gstatic.com/images?q=tbn:ANd9GcRkUTgo5TaUi49XlP6AKu02ZzggvquX3S6H81utG8LNpLnflj2Qx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2906" y="234825"/>
            <a:ext cx="2160240" cy="158417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estudiossocialescr.files.wordpress.com/2010/04/hmjerusmaqg.jpg?w=57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204864"/>
            <a:ext cx="3179757" cy="295232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5445224"/>
            <a:ext cx="8868389" cy="1384995"/>
          </a:xfrm>
          <a:prstGeom prst="rect">
            <a:avLst/>
          </a:prstGeom>
        </p:spPr>
        <p:txBody>
          <a:bodyPr wrap="square">
            <a:spAutoFit/>
          </a:bodyPr>
          <a:lstStyle/>
          <a:p>
            <a:pPr algn="ctr"/>
            <a:r>
              <a:rPr lang="es-CO" sz="2800" b="1" baseline="30000" dirty="0"/>
              <a:t>30 </a:t>
            </a:r>
            <a:r>
              <a:rPr lang="es-CO" sz="2800" dirty="0"/>
              <a:t>La misma noche fue muerto Belsasar, rey de los caldeos. </a:t>
            </a:r>
            <a:r>
              <a:rPr lang="es-CO" sz="2800" b="1" baseline="30000" dirty="0" smtClean="0"/>
              <a:t>31 </a:t>
            </a:r>
            <a:r>
              <a:rPr lang="es-CO" sz="2800" i="1" u="sng" dirty="0">
                <a:solidFill>
                  <a:srgbClr val="0070C0"/>
                </a:solidFill>
              </a:rPr>
              <a:t>Y Darío de Media tomó el reino</a:t>
            </a:r>
            <a:r>
              <a:rPr lang="es-CO" sz="2800" dirty="0"/>
              <a:t>, </a:t>
            </a:r>
            <a:r>
              <a:rPr lang="es-CO" sz="2800" i="1" dirty="0"/>
              <a:t>siendo</a:t>
            </a:r>
            <a:r>
              <a:rPr lang="es-CO" sz="2800" dirty="0"/>
              <a:t> de sesenta y dos años.</a:t>
            </a:r>
          </a:p>
        </p:txBody>
      </p:sp>
    </p:spTree>
    <p:extLst>
      <p:ext uri="{BB962C8B-B14F-4D97-AF65-F5344CB8AC3E}">
        <p14:creationId xmlns:p14="http://schemas.microsoft.com/office/powerpoint/2010/main" val="394767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fltVal val="0"/>
                                          </p:val>
                                        </p:tav>
                                        <p:tav tm="100000">
                                          <p:val>
                                            <p:strVal val="#ppt_w"/>
                                          </p:val>
                                        </p:tav>
                                      </p:tavLst>
                                    </p:anim>
                                    <p:anim calcmode="lin" valueType="num">
                                      <p:cBhvr>
                                        <p:cTn id="28" dur="1000" fill="hold"/>
                                        <p:tgtEl>
                                          <p:spTgt spid="2"/>
                                        </p:tgtEl>
                                        <p:attrNameLst>
                                          <p:attrName>ppt_h</p:attrName>
                                        </p:attrNameLst>
                                      </p:cBhvr>
                                      <p:tavLst>
                                        <p:tav tm="0">
                                          <p:val>
                                            <p:fltVal val="0"/>
                                          </p:val>
                                        </p:tav>
                                        <p:tav tm="100000">
                                          <p:val>
                                            <p:strVal val="#ppt_h"/>
                                          </p:val>
                                        </p:tav>
                                      </p:tavLst>
                                    </p:anim>
                                    <p:anim calcmode="lin" valueType="num">
                                      <p:cBhvr>
                                        <p:cTn id="29" dur="1000" fill="hold"/>
                                        <p:tgtEl>
                                          <p:spTgt spid="2"/>
                                        </p:tgtEl>
                                        <p:attrNameLst>
                                          <p:attrName>style.rotation</p:attrName>
                                        </p:attrNameLst>
                                      </p:cBhvr>
                                      <p:tavLst>
                                        <p:tav tm="0">
                                          <p:val>
                                            <p:fltVal val="90"/>
                                          </p:val>
                                        </p:tav>
                                        <p:tav tm="100000">
                                          <p:val>
                                            <p:fltVal val="0"/>
                                          </p:val>
                                        </p:tav>
                                      </p:tavLst>
                                    </p:anim>
                                    <p:animEffect transition="in" filter="fade">
                                      <p:cBhvr>
                                        <p:cTn id="30" dur="1000"/>
                                        <p:tgtEl>
                                          <p:spTgt spid="2"/>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80">
                                          <p:stCondLst>
                                            <p:cond delay="0"/>
                                          </p:stCondLst>
                                        </p:cTn>
                                        <p:tgtEl>
                                          <p:spTgt spid="4"/>
                                        </p:tgtEl>
                                      </p:cBhvr>
                                    </p:animEffect>
                                    <p:anim calcmode="lin" valueType="num">
                                      <p:cBhvr>
                                        <p:cTn id="3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1" dur="26">
                                          <p:stCondLst>
                                            <p:cond delay="650"/>
                                          </p:stCondLst>
                                        </p:cTn>
                                        <p:tgtEl>
                                          <p:spTgt spid="4"/>
                                        </p:tgtEl>
                                      </p:cBhvr>
                                      <p:to x="100000" y="60000"/>
                                    </p:animScale>
                                    <p:animScale>
                                      <p:cBhvr>
                                        <p:cTn id="42" dur="166" decel="50000">
                                          <p:stCondLst>
                                            <p:cond delay="676"/>
                                          </p:stCondLst>
                                        </p:cTn>
                                        <p:tgtEl>
                                          <p:spTgt spid="4"/>
                                        </p:tgtEl>
                                      </p:cBhvr>
                                      <p:to x="100000" y="100000"/>
                                    </p:animScale>
                                    <p:animScale>
                                      <p:cBhvr>
                                        <p:cTn id="43" dur="26">
                                          <p:stCondLst>
                                            <p:cond delay="1312"/>
                                          </p:stCondLst>
                                        </p:cTn>
                                        <p:tgtEl>
                                          <p:spTgt spid="4"/>
                                        </p:tgtEl>
                                      </p:cBhvr>
                                      <p:to x="100000" y="80000"/>
                                    </p:animScale>
                                    <p:animScale>
                                      <p:cBhvr>
                                        <p:cTn id="44" dur="166" decel="50000">
                                          <p:stCondLst>
                                            <p:cond delay="1338"/>
                                          </p:stCondLst>
                                        </p:cTn>
                                        <p:tgtEl>
                                          <p:spTgt spid="4"/>
                                        </p:tgtEl>
                                      </p:cBhvr>
                                      <p:to x="100000" y="100000"/>
                                    </p:animScale>
                                    <p:animScale>
                                      <p:cBhvr>
                                        <p:cTn id="45" dur="26">
                                          <p:stCondLst>
                                            <p:cond delay="1642"/>
                                          </p:stCondLst>
                                        </p:cTn>
                                        <p:tgtEl>
                                          <p:spTgt spid="4"/>
                                        </p:tgtEl>
                                      </p:cBhvr>
                                      <p:to x="100000" y="90000"/>
                                    </p:animScale>
                                    <p:animScale>
                                      <p:cBhvr>
                                        <p:cTn id="46" dur="166" decel="50000">
                                          <p:stCondLst>
                                            <p:cond delay="1668"/>
                                          </p:stCondLst>
                                        </p:cTn>
                                        <p:tgtEl>
                                          <p:spTgt spid="4"/>
                                        </p:tgtEl>
                                      </p:cBhvr>
                                      <p:to x="100000" y="100000"/>
                                    </p:animScale>
                                    <p:animScale>
                                      <p:cBhvr>
                                        <p:cTn id="47" dur="26">
                                          <p:stCondLst>
                                            <p:cond delay="1808"/>
                                          </p:stCondLst>
                                        </p:cTn>
                                        <p:tgtEl>
                                          <p:spTgt spid="4"/>
                                        </p:tgtEl>
                                      </p:cBhvr>
                                      <p:to x="100000" y="95000"/>
                                    </p:animScale>
                                    <p:animScale>
                                      <p:cBhvr>
                                        <p:cTn id="48" dur="166" decel="50000">
                                          <p:stCondLst>
                                            <p:cond delay="1834"/>
                                          </p:stCondLst>
                                        </p:cTn>
                                        <p:tgtEl>
                                          <p:spTgt spid="4"/>
                                        </p:tgtEl>
                                      </p:cBhvr>
                                      <p:to x="100000" y="100000"/>
                                    </p:animScale>
                                  </p:childTnLst>
                                </p:cTn>
                              </p:par>
                            </p:childTnLst>
                          </p:cTn>
                        </p:par>
                      </p:childTnLst>
                    </p:cTn>
                  </p:par>
                  <p:par>
                    <p:cTn id="49" fill="hold">
                      <p:stCondLst>
                        <p:cond delay="indefinite"/>
                      </p:stCondLst>
                      <p:childTnLst>
                        <p:par>
                          <p:cTn id="50" fill="hold">
                            <p:stCondLst>
                              <p:cond delay="0"/>
                            </p:stCondLst>
                            <p:childTnLst>
                              <p:par>
                                <p:cTn id="51" presetID="26" presetClass="entr" presetSubtype="0" fill="hold" nodeType="clickEffect">
                                  <p:stCondLst>
                                    <p:cond delay="0"/>
                                  </p:stCondLst>
                                  <p:childTnLst>
                                    <p:set>
                                      <p:cBhvr>
                                        <p:cTn id="52" dur="1" fill="hold">
                                          <p:stCondLst>
                                            <p:cond delay="0"/>
                                          </p:stCondLst>
                                        </p:cTn>
                                        <p:tgtEl>
                                          <p:spTgt spid="5122"/>
                                        </p:tgtEl>
                                        <p:attrNameLst>
                                          <p:attrName>style.visibility</p:attrName>
                                        </p:attrNameLst>
                                      </p:cBhvr>
                                      <p:to>
                                        <p:strVal val="visible"/>
                                      </p:to>
                                    </p:set>
                                    <p:animEffect transition="in" filter="wipe(down)">
                                      <p:cBhvr>
                                        <p:cTn id="53" dur="580">
                                          <p:stCondLst>
                                            <p:cond delay="0"/>
                                          </p:stCondLst>
                                        </p:cTn>
                                        <p:tgtEl>
                                          <p:spTgt spid="5122"/>
                                        </p:tgtEl>
                                      </p:cBhvr>
                                    </p:animEffect>
                                    <p:anim calcmode="lin" valueType="num">
                                      <p:cBhvr>
                                        <p:cTn id="54"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59" dur="26">
                                          <p:stCondLst>
                                            <p:cond delay="650"/>
                                          </p:stCondLst>
                                        </p:cTn>
                                        <p:tgtEl>
                                          <p:spTgt spid="5122"/>
                                        </p:tgtEl>
                                      </p:cBhvr>
                                      <p:to x="100000" y="60000"/>
                                    </p:animScale>
                                    <p:animScale>
                                      <p:cBhvr>
                                        <p:cTn id="60" dur="166" decel="50000">
                                          <p:stCondLst>
                                            <p:cond delay="676"/>
                                          </p:stCondLst>
                                        </p:cTn>
                                        <p:tgtEl>
                                          <p:spTgt spid="5122"/>
                                        </p:tgtEl>
                                      </p:cBhvr>
                                      <p:to x="100000" y="100000"/>
                                    </p:animScale>
                                    <p:animScale>
                                      <p:cBhvr>
                                        <p:cTn id="61" dur="26">
                                          <p:stCondLst>
                                            <p:cond delay="1312"/>
                                          </p:stCondLst>
                                        </p:cTn>
                                        <p:tgtEl>
                                          <p:spTgt spid="5122"/>
                                        </p:tgtEl>
                                      </p:cBhvr>
                                      <p:to x="100000" y="80000"/>
                                    </p:animScale>
                                    <p:animScale>
                                      <p:cBhvr>
                                        <p:cTn id="62" dur="166" decel="50000">
                                          <p:stCondLst>
                                            <p:cond delay="1338"/>
                                          </p:stCondLst>
                                        </p:cTn>
                                        <p:tgtEl>
                                          <p:spTgt spid="5122"/>
                                        </p:tgtEl>
                                      </p:cBhvr>
                                      <p:to x="100000" y="100000"/>
                                    </p:animScale>
                                    <p:animScale>
                                      <p:cBhvr>
                                        <p:cTn id="63" dur="26">
                                          <p:stCondLst>
                                            <p:cond delay="1642"/>
                                          </p:stCondLst>
                                        </p:cTn>
                                        <p:tgtEl>
                                          <p:spTgt spid="5122"/>
                                        </p:tgtEl>
                                      </p:cBhvr>
                                      <p:to x="100000" y="90000"/>
                                    </p:animScale>
                                    <p:animScale>
                                      <p:cBhvr>
                                        <p:cTn id="64" dur="166" decel="50000">
                                          <p:stCondLst>
                                            <p:cond delay="1668"/>
                                          </p:stCondLst>
                                        </p:cTn>
                                        <p:tgtEl>
                                          <p:spTgt spid="5122"/>
                                        </p:tgtEl>
                                      </p:cBhvr>
                                      <p:to x="100000" y="100000"/>
                                    </p:animScale>
                                    <p:animScale>
                                      <p:cBhvr>
                                        <p:cTn id="65" dur="26">
                                          <p:stCondLst>
                                            <p:cond delay="1808"/>
                                          </p:stCondLst>
                                        </p:cTn>
                                        <p:tgtEl>
                                          <p:spTgt spid="5122"/>
                                        </p:tgtEl>
                                      </p:cBhvr>
                                      <p:to x="100000" y="95000"/>
                                    </p:animScale>
                                    <p:animScale>
                                      <p:cBhvr>
                                        <p:cTn id="66"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1440161"/>
          </a:xfrm>
        </p:spPr>
        <p:txBody>
          <a:bodyPr>
            <a:normAutofit/>
          </a:bodyPr>
          <a:lstStyle/>
          <a:p>
            <a:pPr marL="0" indent="0" algn="ctr">
              <a:buNone/>
            </a:pPr>
            <a:r>
              <a:rPr lang="es-CO" sz="3600" i="1" dirty="0" smtClean="0">
                <a:solidFill>
                  <a:srgbClr val="FF0000"/>
                </a:solidFill>
              </a:rPr>
              <a:t>¿Cómo sabemos que el Leopardo representa a Grecia?</a:t>
            </a:r>
          </a:p>
        </p:txBody>
      </p:sp>
      <p:sp>
        <p:nvSpPr>
          <p:cNvPr id="4" name="3 Rectángulo"/>
          <p:cNvSpPr/>
          <p:nvPr/>
        </p:nvSpPr>
        <p:spPr>
          <a:xfrm>
            <a:off x="467544" y="2019905"/>
            <a:ext cx="5400600" cy="3970318"/>
          </a:xfrm>
          <a:prstGeom prst="rect">
            <a:avLst/>
          </a:prstGeom>
        </p:spPr>
        <p:txBody>
          <a:bodyPr wrap="square">
            <a:spAutoFit/>
          </a:bodyPr>
          <a:lstStyle/>
          <a:p>
            <a:pPr algn="ctr"/>
            <a:r>
              <a:rPr lang="es-CO" sz="3600" dirty="0">
                <a:solidFill>
                  <a:srgbClr val="FF0000"/>
                </a:solidFill>
              </a:rPr>
              <a:t>Daniel 10:20</a:t>
            </a:r>
            <a:r>
              <a:rPr lang="es-CO" sz="3600" dirty="0"/>
              <a:t>.</a:t>
            </a:r>
            <a:r>
              <a:rPr lang="es-CO" sz="3600" b="1" baseline="30000" dirty="0"/>
              <a:t> </a:t>
            </a:r>
            <a:r>
              <a:rPr lang="es-CO" sz="3600" dirty="0"/>
              <a:t>Y dijo: ¿Sabes por qué he venido a ti? Porque luego tengo que volver para pelear con el príncipe de </a:t>
            </a:r>
            <a:r>
              <a:rPr lang="es-CO" sz="3600" i="1" dirty="0">
                <a:solidFill>
                  <a:srgbClr val="0070C0"/>
                </a:solidFill>
              </a:rPr>
              <a:t>Persia</a:t>
            </a:r>
            <a:r>
              <a:rPr lang="es-CO" sz="3600" dirty="0"/>
              <a:t>; y saliendo yo, he aquí, el príncipe de </a:t>
            </a:r>
            <a:r>
              <a:rPr lang="es-CO" sz="3600" i="1" u="sng" dirty="0">
                <a:solidFill>
                  <a:srgbClr val="0070C0"/>
                </a:solidFill>
              </a:rPr>
              <a:t>Grecia</a:t>
            </a:r>
            <a:r>
              <a:rPr lang="es-CO" sz="3600" u="sng" dirty="0"/>
              <a:t> </a:t>
            </a:r>
            <a:r>
              <a:rPr lang="es-CO" sz="3600" i="1" u="sng" dirty="0">
                <a:solidFill>
                  <a:srgbClr val="0070C0"/>
                </a:solidFill>
              </a:rPr>
              <a:t>vendrá</a:t>
            </a:r>
          </a:p>
        </p:txBody>
      </p:sp>
      <p:pic>
        <p:nvPicPr>
          <p:cNvPr id="5" name="Picture 4" descr="http://t1.gstatic.com/images?q=tbn:ANd9GcQXGYara7A_-9X1sC5o8gQkB-FdleY16nEc7FA-jwA7_yPnsXZ8H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700808"/>
            <a:ext cx="2880320" cy="216024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0.gstatic.com/images?q=tbn:ANd9GcR2o6ZsM_jjKKv-Efl8bOckKGApD7-jFMI-IuIPa0uXIv-Sf_wXv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4005064"/>
            <a:ext cx="2880320" cy="2423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568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152128"/>
          </a:xfrm>
        </p:spPr>
        <p:txBody>
          <a:bodyPr>
            <a:normAutofit/>
          </a:bodyPr>
          <a:lstStyle/>
          <a:p>
            <a:pPr marL="0" indent="0" algn="ctr">
              <a:buNone/>
            </a:pPr>
            <a:r>
              <a:rPr lang="es-CO" i="1" dirty="0" smtClean="0">
                <a:solidFill>
                  <a:srgbClr val="FF0000"/>
                </a:solidFill>
              </a:rPr>
              <a:t>¿Cómo sabemos que la Bestia espantosa y terrible representa a Roma imperial?</a:t>
            </a:r>
          </a:p>
        </p:txBody>
      </p:sp>
      <p:sp>
        <p:nvSpPr>
          <p:cNvPr id="4" name="3 Rectángulo"/>
          <p:cNvSpPr/>
          <p:nvPr/>
        </p:nvSpPr>
        <p:spPr>
          <a:xfrm>
            <a:off x="179512" y="1876762"/>
            <a:ext cx="5544616" cy="4770537"/>
          </a:xfrm>
          <a:prstGeom prst="rect">
            <a:avLst/>
          </a:prstGeom>
        </p:spPr>
        <p:txBody>
          <a:bodyPr wrap="square">
            <a:spAutoFit/>
          </a:bodyPr>
          <a:lstStyle/>
          <a:p>
            <a:pPr algn="ctr"/>
            <a:r>
              <a:rPr lang="es-CO" sz="3200" dirty="0">
                <a:solidFill>
                  <a:srgbClr val="FF0000"/>
                </a:solidFill>
              </a:rPr>
              <a:t>Daniel </a:t>
            </a:r>
            <a:r>
              <a:rPr lang="es-CO" sz="3200" dirty="0" smtClean="0">
                <a:solidFill>
                  <a:srgbClr val="FF0000"/>
                </a:solidFill>
              </a:rPr>
              <a:t>8:9</a:t>
            </a:r>
            <a:r>
              <a:rPr lang="es-CO" sz="3200" dirty="0" smtClean="0"/>
              <a:t>. </a:t>
            </a:r>
            <a:r>
              <a:rPr lang="es-CO" sz="3200" dirty="0"/>
              <a:t>De uno de </a:t>
            </a:r>
            <a:r>
              <a:rPr lang="es-CO" sz="3200" dirty="0" smtClean="0"/>
              <a:t>ellos, (del </a:t>
            </a:r>
            <a:r>
              <a:rPr lang="es-CO" sz="3200" dirty="0"/>
              <a:t>territorio de uno de los cuatro </a:t>
            </a:r>
            <a:r>
              <a:rPr lang="es-CO" sz="3200" dirty="0" smtClean="0"/>
              <a:t>generales) salió </a:t>
            </a:r>
            <a:r>
              <a:rPr lang="es-CO" sz="3200" dirty="0"/>
              <a:t>el cuerno pequeño que </a:t>
            </a:r>
            <a:r>
              <a:rPr lang="es-CO" sz="3200" dirty="0" smtClean="0"/>
              <a:t>creció </a:t>
            </a:r>
            <a:r>
              <a:rPr lang="es-CO" sz="3200" dirty="0"/>
              <a:t>hacia el sur, hacia la tierra hermosa </a:t>
            </a:r>
            <a:r>
              <a:rPr lang="es-CO" sz="3200" dirty="0">
                <a:solidFill>
                  <a:srgbClr val="FF0000"/>
                </a:solidFill>
              </a:rPr>
              <a:t>Daniel 8:8-9</a:t>
            </a:r>
            <a:r>
              <a:rPr lang="es-CO" sz="3200" dirty="0"/>
              <a:t>. </a:t>
            </a:r>
          </a:p>
          <a:p>
            <a:pPr algn="ctr"/>
            <a:r>
              <a:rPr lang="es-CO" sz="2800" dirty="0" smtClean="0"/>
              <a:t>Nota</a:t>
            </a:r>
            <a:r>
              <a:rPr lang="es-CO" sz="2800" dirty="0"/>
              <a:t>: La tierra hermosa es la tierra de Canaán, el pueblo de Israel</a:t>
            </a:r>
            <a:r>
              <a:rPr lang="es-CO" sz="2800" dirty="0" smtClean="0"/>
              <a:t>, que era </a:t>
            </a:r>
            <a:r>
              <a:rPr lang="es-CO" sz="2800" dirty="0"/>
              <a:t>el pueblo de </a:t>
            </a:r>
            <a:r>
              <a:rPr lang="es-CO" sz="2800" dirty="0" smtClean="0"/>
              <a:t>Dios</a:t>
            </a:r>
            <a:r>
              <a:rPr lang="es-CO" sz="2800" dirty="0"/>
              <a:t>,</a:t>
            </a:r>
            <a:r>
              <a:rPr lang="es-CO" sz="2800" dirty="0" smtClean="0"/>
              <a:t> </a:t>
            </a:r>
            <a:r>
              <a:rPr lang="es-CO" sz="2800" dirty="0"/>
              <a:t>e</a:t>
            </a:r>
            <a:r>
              <a:rPr lang="es-CO" sz="2800" dirty="0" smtClean="0"/>
              <a:t>s decir: el carácter de este poder era religioso.</a:t>
            </a:r>
            <a:endParaRPr lang="es-CO" sz="2800" dirty="0"/>
          </a:p>
        </p:txBody>
      </p:sp>
      <p:pic>
        <p:nvPicPr>
          <p:cNvPr id="5" name="Picture 4" descr="http://t0.gstatic.com/images?q=tbn:ANd9GcRIFNwYx732B-DPlOsORFr_lFmcoeS9iyKJ7zxAKn9Pq65oPp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904364"/>
            <a:ext cx="1872208" cy="182947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Ital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7836" y="1904364"/>
            <a:ext cx="1296652" cy="182947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http://t3.gstatic.com/images?q=tbn:ANd9GcQY88ByuitTYnjvvfo4lae5LjwKomlgghW3yjvqMNVFRrMU_hq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4149079"/>
            <a:ext cx="3240360" cy="2498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48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000" fill="hold"/>
                                        <p:tgtEl>
                                          <p:spTgt spid="7"/>
                                        </p:tgtEl>
                                        <p:attrNameLst>
                                          <p:attrName>ppt_w</p:attrName>
                                        </p:attrNameLst>
                                      </p:cBhvr>
                                      <p:tavLst>
                                        <p:tav tm="0">
                                          <p:val>
                                            <p:fltVal val="0"/>
                                          </p:val>
                                        </p:tav>
                                        <p:tav tm="100000">
                                          <p:val>
                                            <p:strVal val="#ppt_w"/>
                                          </p:val>
                                        </p:tav>
                                      </p:tavLst>
                                    </p:anim>
                                    <p:anim calcmode="lin" valueType="num">
                                      <p:cBhvr>
                                        <p:cTn id="32" dur="1000" fill="hold"/>
                                        <p:tgtEl>
                                          <p:spTgt spid="7"/>
                                        </p:tgtEl>
                                        <p:attrNameLst>
                                          <p:attrName>ppt_h</p:attrName>
                                        </p:attrNameLst>
                                      </p:cBhvr>
                                      <p:tavLst>
                                        <p:tav tm="0">
                                          <p:val>
                                            <p:fltVal val="0"/>
                                          </p:val>
                                        </p:tav>
                                        <p:tav tm="100000">
                                          <p:val>
                                            <p:strVal val="#ppt_h"/>
                                          </p:val>
                                        </p:tav>
                                      </p:tavLst>
                                    </p:anim>
                                    <p:anim calcmode="lin" valueType="num">
                                      <p:cBhvr>
                                        <p:cTn id="33" dur="1000" fill="hold"/>
                                        <p:tgtEl>
                                          <p:spTgt spid="7"/>
                                        </p:tgtEl>
                                        <p:attrNameLst>
                                          <p:attrName>style.rotation</p:attrName>
                                        </p:attrNameLst>
                                      </p:cBhvr>
                                      <p:tavLst>
                                        <p:tav tm="0">
                                          <p:val>
                                            <p:fltVal val="90"/>
                                          </p:val>
                                        </p:tav>
                                        <p:tav tm="100000">
                                          <p:val>
                                            <p:fltVal val="0"/>
                                          </p:val>
                                        </p:tav>
                                      </p:tavLst>
                                    </p:anim>
                                    <p:animEffect transition="in" filter="fade">
                                      <p:cBhvr>
                                        <p:cTn id="34" dur="10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1000" fill="hold"/>
                                        <p:tgtEl>
                                          <p:spTgt spid="8"/>
                                        </p:tgtEl>
                                        <p:attrNameLst>
                                          <p:attrName>ppt_w</p:attrName>
                                        </p:attrNameLst>
                                      </p:cBhvr>
                                      <p:tavLst>
                                        <p:tav tm="0">
                                          <p:val>
                                            <p:fltVal val="0"/>
                                          </p:val>
                                        </p:tav>
                                        <p:tav tm="100000">
                                          <p:val>
                                            <p:strVal val="#ppt_w"/>
                                          </p:val>
                                        </p:tav>
                                      </p:tavLst>
                                    </p:anim>
                                    <p:anim calcmode="lin" valueType="num">
                                      <p:cBhvr>
                                        <p:cTn id="40" dur="1000" fill="hold"/>
                                        <p:tgtEl>
                                          <p:spTgt spid="8"/>
                                        </p:tgtEl>
                                        <p:attrNameLst>
                                          <p:attrName>ppt_h</p:attrName>
                                        </p:attrNameLst>
                                      </p:cBhvr>
                                      <p:tavLst>
                                        <p:tav tm="0">
                                          <p:val>
                                            <p:fltVal val="0"/>
                                          </p:val>
                                        </p:tav>
                                        <p:tav tm="100000">
                                          <p:val>
                                            <p:strVal val="#ppt_h"/>
                                          </p:val>
                                        </p:tav>
                                      </p:tavLst>
                                    </p:anim>
                                    <p:anim calcmode="lin" valueType="num">
                                      <p:cBhvr>
                                        <p:cTn id="41" dur="1000" fill="hold"/>
                                        <p:tgtEl>
                                          <p:spTgt spid="8"/>
                                        </p:tgtEl>
                                        <p:attrNameLst>
                                          <p:attrName>style.rotation</p:attrName>
                                        </p:attrNameLst>
                                      </p:cBhvr>
                                      <p:tavLst>
                                        <p:tav tm="0">
                                          <p:val>
                                            <p:fltVal val="90"/>
                                          </p:val>
                                        </p:tav>
                                        <p:tav tm="100000">
                                          <p:val>
                                            <p:fltVal val="0"/>
                                          </p:val>
                                        </p:tav>
                                      </p:tavLst>
                                    </p:anim>
                                    <p:animEffect transition="in" filter="fade">
                                      <p:cBhvr>
                                        <p:cTn id="42" dur="10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26" presetClass="entr" presetSubtype="0" fill="hold" nodeType="clickEffect">
                                  <p:stCondLst>
                                    <p:cond delay="0"/>
                                  </p:stCondLst>
                                  <p:childTnLst>
                                    <p:set>
                                      <p:cBhvr>
                                        <p:cTn id="46" dur="1" fill="hold">
                                          <p:stCondLst>
                                            <p:cond delay="0"/>
                                          </p:stCondLst>
                                        </p:cTn>
                                        <p:tgtEl>
                                          <p:spTgt spid="4">
                                            <p:txEl>
                                              <p:pRg st="1" end="1"/>
                                            </p:txEl>
                                          </p:spTgt>
                                        </p:tgtEl>
                                        <p:attrNameLst>
                                          <p:attrName>style.visibility</p:attrName>
                                        </p:attrNameLst>
                                      </p:cBhvr>
                                      <p:to>
                                        <p:strVal val="visible"/>
                                      </p:to>
                                    </p:set>
                                    <p:animEffect transition="in" filter="wipe(down)">
                                      <p:cBhvr>
                                        <p:cTn id="47" dur="580">
                                          <p:stCondLst>
                                            <p:cond delay="0"/>
                                          </p:stCondLst>
                                        </p:cTn>
                                        <p:tgtEl>
                                          <p:spTgt spid="4">
                                            <p:txEl>
                                              <p:pRg st="1" end="1"/>
                                            </p:txEl>
                                          </p:spTgt>
                                        </p:tgtEl>
                                      </p:cBhvr>
                                    </p:animEffect>
                                    <p:anim calcmode="lin" valueType="num">
                                      <p:cBhvr>
                                        <p:cTn id="48"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4">
                                            <p:txEl>
                                              <p:pRg st="1" end="1"/>
                                            </p:txEl>
                                          </p:spTgt>
                                        </p:tgtEl>
                                      </p:cBhvr>
                                      <p:to x="100000" y="60000"/>
                                    </p:animScale>
                                    <p:animScale>
                                      <p:cBhvr>
                                        <p:cTn id="54" dur="166" decel="50000">
                                          <p:stCondLst>
                                            <p:cond delay="676"/>
                                          </p:stCondLst>
                                        </p:cTn>
                                        <p:tgtEl>
                                          <p:spTgt spid="4">
                                            <p:txEl>
                                              <p:pRg st="1" end="1"/>
                                            </p:txEl>
                                          </p:spTgt>
                                        </p:tgtEl>
                                      </p:cBhvr>
                                      <p:to x="100000" y="100000"/>
                                    </p:animScale>
                                    <p:animScale>
                                      <p:cBhvr>
                                        <p:cTn id="55" dur="26">
                                          <p:stCondLst>
                                            <p:cond delay="1312"/>
                                          </p:stCondLst>
                                        </p:cTn>
                                        <p:tgtEl>
                                          <p:spTgt spid="4">
                                            <p:txEl>
                                              <p:pRg st="1" end="1"/>
                                            </p:txEl>
                                          </p:spTgt>
                                        </p:tgtEl>
                                      </p:cBhvr>
                                      <p:to x="100000" y="80000"/>
                                    </p:animScale>
                                    <p:animScale>
                                      <p:cBhvr>
                                        <p:cTn id="56" dur="166" decel="50000">
                                          <p:stCondLst>
                                            <p:cond delay="1338"/>
                                          </p:stCondLst>
                                        </p:cTn>
                                        <p:tgtEl>
                                          <p:spTgt spid="4">
                                            <p:txEl>
                                              <p:pRg st="1" end="1"/>
                                            </p:txEl>
                                          </p:spTgt>
                                        </p:tgtEl>
                                      </p:cBhvr>
                                      <p:to x="100000" y="100000"/>
                                    </p:animScale>
                                    <p:animScale>
                                      <p:cBhvr>
                                        <p:cTn id="57" dur="26">
                                          <p:stCondLst>
                                            <p:cond delay="1642"/>
                                          </p:stCondLst>
                                        </p:cTn>
                                        <p:tgtEl>
                                          <p:spTgt spid="4">
                                            <p:txEl>
                                              <p:pRg st="1" end="1"/>
                                            </p:txEl>
                                          </p:spTgt>
                                        </p:tgtEl>
                                      </p:cBhvr>
                                      <p:to x="100000" y="90000"/>
                                    </p:animScale>
                                    <p:animScale>
                                      <p:cBhvr>
                                        <p:cTn id="58" dur="166" decel="50000">
                                          <p:stCondLst>
                                            <p:cond delay="1668"/>
                                          </p:stCondLst>
                                        </p:cTn>
                                        <p:tgtEl>
                                          <p:spTgt spid="4">
                                            <p:txEl>
                                              <p:pRg st="1" end="1"/>
                                            </p:txEl>
                                          </p:spTgt>
                                        </p:tgtEl>
                                      </p:cBhvr>
                                      <p:to x="100000" y="100000"/>
                                    </p:animScale>
                                    <p:animScale>
                                      <p:cBhvr>
                                        <p:cTn id="59" dur="26">
                                          <p:stCondLst>
                                            <p:cond delay="1808"/>
                                          </p:stCondLst>
                                        </p:cTn>
                                        <p:tgtEl>
                                          <p:spTgt spid="4">
                                            <p:txEl>
                                              <p:pRg st="1" end="1"/>
                                            </p:txEl>
                                          </p:spTgt>
                                        </p:tgtEl>
                                      </p:cBhvr>
                                      <p:to x="100000" y="95000"/>
                                    </p:animScale>
                                    <p:animScale>
                                      <p:cBhvr>
                                        <p:cTn id="60"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6120680"/>
          </a:xfrm>
        </p:spPr>
        <p:txBody>
          <a:bodyPr>
            <a:normAutofit fontScale="92500" lnSpcReduction="10000"/>
          </a:bodyPr>
          <a:lstStyle/>
          <a:p>
            <a:pPr marL="0" indent="0" algn="ctr">
              <a:buNone/>
            </a:pPr>
            <a:r>
              <a:rPr lang="es-CO" dirty="0" smtClean="0"/>
              <a:t>Siendo </a:t>
            </a:r>
            <a:r>
              <a:rPr lang="es-CO" dirty="0"/>
              <a:t>que la visión del cap. 8 es paralela con los bosquejos proféticos de los cap. 2 y 7</a:t>
            </a:r>
            <a:r>
              <a:rPr lang="es-CO" dirty="0" smtClean="0"/>
              <a:t>, </a:t>
            </a:r>
            <a:r>
              <a:rPr lang="es-CO" dirty="0"/>
              <a:t>y siendo que en ambos casos el poder que sigue a Grecia es Roma </a:t>
            </a:r>
            <a:r>
              <a:rPr lang="es-CO" dirty="0" smtClean="0"/>
              <a:t>es </a:t>
            </a:r>
            <a:r>
              <a:rPr lang="es-CO" dirty="0"/>
              <a:t>razonable suponer aquí que el “cuerno” del </a:t>
            </a:r>
            <a:r>
              <a:rPr lang="es-CO" dirty="0" smtClean="0"/>
              <a:t>Dan.8:9 </a:t>
            </a:r>
            <a:r>
              <a:rPr lang="es-CO" dirty="0"/>
              <a:t>también se aplica a Roma</a:t>
            </a:r>
            <a:r>
              <a:rPr lang="es-CO" dirty="0" smtClean="0"/>
              <a:t>.</a:t>
            </a:r>
          </a:p>
          <a:p>
            <a:pPr marL="0" indent="0" algn="ctr">
              <a:buNone/>
            </a:pPr>
            <a:r>
              <a:rPr lang="es-CO" dirty="0" smtClean="0"/>
              <a:t> </a:t>
            </a:r>
            <a:r>
              <a:rPr lang="es-CO" dirty="0"/>
              <a:t>Esta interpretación está confirmada porque Roma cumplió precisamente las diferentes especificaciones de la visión. </a:t>
            </a:r>
            <a:r>
              <a:rPr lang="es-CO" dirty="0" smtClean="0"/>
              <a:t>   </a:t>
            </a:r>
            <a:endParaRPr lang="es-CO" dirty="0"/>
          </a:p>
        </p:txBody>
      </p:sp>
      <p:pic>
        <p:nvPicPr>
          <p:cNvPr id="8" name="Picture 4" descr="http://t2.gstatic.com/images?q=tbn:ANd9GcQuJ-6QlOKrJZI56KbOGcbsS-GlDcNXcrhmP3m4c_P57PI5nPV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32656"/>
            <a:ext cx="3312368" cy="244827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t2.gstatic.com/images?q=tbn:ANd9GcT9fBRxOgozO_1TGdWIqcAHbpm49sdLHBw2tjD85HmerB9Pr-seM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2996952"/>
            <a:ext cx="3312368" cy="273630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652120" y="5738936"/>
            <a:ext cx="3312368" cy="1200329"/>
          </a:xfrm>
          <a:prstGeom prst="rect">
            <a:avLst/>
          </a:prstGeom>
        </p:spPr>
        <p:txBody>
          <a:bodyPr wrap="square">
            <a:spAutoFit/>
          </a:bodyPr>
          <a:lstStyle/>
          <a:p>
            <a:pPr algn="ctr"/>
            <a:r>
              <a:rPr lang="es-CO" sz="2400" b="1" dirty="0">
                <a:solidFill>
                  <a:srgbClr val="FF0000"/>
                </a:solidFill>
              </a:rPr>
              <a:t>Aquí se </a:t>
            </a:r>
            <a:r>
              <a:rPr lang="es-CO" sz="2400" b="1" dirty="0" smtClean="0">
                <a:solidFill>
                  <a:srgbClr val="FF0000"/>
                </a:solidFill>
              </a:rPr>
              <a:t>conservan </a:t>
            </a:r>
            <a:r>
              <a:rPr lang="es-CO" sz="2400" b="1" dirty="0">
                <a:solidFill>
                  <a:srgbClr val="FF0000"/>
                </a:solidFill>
              </a:rPr>
              <a:t>las ruinas del </a:t>
            </a:r>
            <a:r>
              <a:rPr lang="es-CO" sz="2400" b="1" dirty="0" smtClean="0">
                <a:solidFill>
                  <a:srgbClr val="FF0000"/>
                </a:solidFill>
              </a:rPr>
              <a:t>coliseo </a:t>
            </a:r>
            <a:r>
              <a:rPr lang="es-CO" sz="2400" b="1" dirty="0">
                <a:solidFill>
                  <a:srgbClr val="FF0000"/>
                </a:solidFill>
              </a:rPr>
              <a:t>romano.</a:t>
            </a:r>
          </a:p>
        </p:txBody>
      </p:sp>
    </p:spTree>
    <p:extLst>
      <p:ext uri="{BB962C8B-B14F-4D97-AF65-F5344CB8AC3E}">
        <p14:creationId xmlns:p14="http://schemas.microsoft.com/office/powerpoint/2010/main" val="177406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6"/>
                                        </p:tgtEl>
                                        <p:attrNameLst>
                                          <p:attrName>style.visibility</p:attrName>
                                        </p:attrNameLst>
                                      </p:cBhvr>
                                      <p:to>
                                        <p:strVal val="visible"/>
                                      </p:to>
                                    </p:set>
                                    <p:animEffect transition="in" filter="wipe(down)">
                                      <p:cBhvr>
                                        <p:cTn id="7" dur="580">
                                          <p:stCondLst>
                                            <p:cond delay="0"/>
                                          </p:stCondLst>
                                        </p:cTn>
                                        <p:tgtEl>
                                          <p:spTgt spid="2056"/>
                                        </p:tgtEl>
                                      </p:cBhvr>
                                    </p:animEffect>
                                    <p:anim calcmode="lin" valueType="num">
                                      <p:cBhvr>
                                        <p:cTn id="8" dur="1822" tmFilter="0,0; 0.14,0.36; 0.43,0.73; 0.71,0.91; 1.0,1.0">
                                          <p:stCondLst>
                                            <p:cond delay="0"/>
                                          </p:stCondLst>
                                        </p:cTn>
                                        <p:tgtEl>
                                          <p:spTgt spid="205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6"/>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6"/>
                                        </p:tgtEl>
                                      </p:cBhvr>
                                      <p:to x="100000" y="60000"/>
                                    </p:animScale>
                                    <p:animScale>
                                      <p:cBhvr>
                                        <p:cTn id="14" dur="166" decel="50000">
                                          <p:stCondLst>
                                            <p:cond delay="676"/>
                                          </p:stCondLst>
                                        </p:cTn>
                                        <p:tgtEl>
                                          <p:spTgt spid="2056"/>
                                        </p:tgtEl>
                                      </p:cBhvr>
                                      <p:to x="100000" y="100000"/>
                                    </p:animScale>
                                    <p:animScale>
                                      <p:cBhvr>
                                        <p:cTn id="15" dur="26">
                                          <p:stCondLst>
                                            <p:cond delay="1312"/>
                                          </p:stCondLst>
                                        </p:cTn>
                                        <p:tgtEl>
                                          <p:spTgt spid="2056"/>
                                        </p:tgtEl>
                                      </p:cBhvr>
                                      <p:to x="100000" y="80000"/>
                                    </p:animScale>
                                    <p:animScale>
                                      <p:cBhvr>
                                        <p:cTn id="16" dur="166" decel="50000">
                                          <p:stCondLst>
                                            <p:cond delay="1338"/>
                                          </p:stCondLst>
                                        </p:cTn>
                                        <p:tgtEl>
                                          <p:spTgt spid="2056"/>
                                        </p:tgtEl>
                                      </p:cBhvr>
                                      <p:to x="100000" y="100000"/>
                                    </p:animScale>
                                    <p:animScale>
                                      <p:cBhvr>
                                        <p:cTn id="17" dur="26">
                                          <p:stCondLst>
                                            <p:cond delay="1642"/>
                                          </p:stCondLst>
                                        </p:cTn>
                                        <p:tgtEl>
                                          <p:spTgt spid="2056"/>
                                        </p:tgtEl>
                                      </p:cBhvr>
                                      <p:to x="100000" y="90000"/>
                                    </p:animScale>
                                    <p:animScale>
                                      <p:cBhvr>
                                        <p:cTn id="18" dur="166" decel="50000">
                                          <p:stCondLst>
                                            <p:cond delay="1668"/>
                                          </p:stCondLst>
                                        </p:cTn>
                                        <p:tgtEl>
                                          <p:spTgt spid="2056"/>
                                        </p:tgtEl>
                                      </p:cBhvr>
                                      <p:to x="100000" y="100000"/>
                                    </p:animScale>
                                    <p:animScale>
                                      <p:cBhvr>
                                        <p:cTn id="19" dur="26">
                                          <p:stCondLst>
                                            <p:cond delay="1808"/>
                                          </p:stCondLst>
                                        </p:cTn>
                                        <p:tgtEl>
                                          <p:spTgt spid="2056"/>
                                        </p:tgtEl>
                                      </p:cBhvr>
                                      <p:to x="100000" y="95000"/>
                                    </p:animScale>
                                    <p:animScale>
                                      <p:cBhvr>
                                        <p:cTn id="20" dur="166" decel="50000">
                                          <p:stCondLst>
                                            <p:cond delay="1834"/>
                                          </p:stCondLst>
                                        </p:cTn>
                                        <p:tgtEl>
                                          <p:spTgt spid="205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down)">
                                      <p:cBhvr>
                                        <p:cTn id="25" dur="580">
                                          <p:stCondLst>
                                            <p:cond delay="0"/>
                                          </p:stCondLst>
                                        </p:cTn>
                                        <p:tgtEl>
                                          <p:spTgt spid="2"/>
                                        </p:tgtEl>
                                      </p:cBhvr>
                                    </p:animEffect>
                                    <p:anim calcmode="lin" valueType="num">
                                      <p:cBhvr>
                                        <p:cTn id="2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gtEl>
                                      </p:cBhvr>
                                      <p:to x="100000" y="60000"/>
                                    </p:animScale>
                                    <p:animScale>
                                      <p:cBhvr>
                                        <p:cTn id="32" dur="166" decel="50000">
                                          <p:stCondLst>
                                            <p:cond delay="676"/>
                                          </p:stCondLst>
                                        </p:cTn>
                                        <p:tgtEl>
                                          <p:spTgt spid="2"/>
                                        </p:tgtEl>
                                      </p:cBhvr>
                                      <p:to x="100000" y="100000"/>
                                    </p:animScale>
                                    <p:animScale>
                                      <p:cBhvr>
                                        <p:cTn id="33" dur="26">
                                          <p:stCondLst>
                                            <p:cond delay="1312"/>
                                          </p:stCondLst>
                                        </p:cTn>
                                        <p:tgtEl>
                                          <p:spTgt spid="2"/>
                                        </p:tgtEl>
                                      </p:cBhvr>
                                      <p:to x="100000" y="80000"/>
                                    </p:animScale>
                                    <p:animScale>
                                      <p:cBhvr>
                                        <p:cTn id="34" dur="166" decel="50000">
                                          <p:stCondLst>
                                            <p:cond delay="1338"/>
                                          </p:stCondLst>
                                        </p:cTn>
                                        <p:tgtEl>
                                          <p:spTgt spid="2"/>
                                        </p:tgtEl>
                                      </p:cBhvr>
                                      <p:to x="100000" y="100000"/>
                                    </p:animScale>
                                    <p:animScale>
                                      <p:cBhvr>
                                        <p:cTn id="35" dur="26">
                                          <p:stCondLst>
                                            <p:cond delay="1642"/>
                                          </p:stCondLst>
                                        </p:cTn>
                                        <p:tgtEl>
                                          <p:spTgt spid="2"/>
                                        </p:tgtEl>
                                      </p:cBhvr>
                                      <p:to x="100000" y="90000"/>
                                    </p:animScale>
                                    <p:animScale>
                                      <p:cBhvr>
                                        <p:cTn id="36" dur="166" decel="50000">
                                          <p:stCondLst>
                                            <p:cond delay="1668"/>
                                          </p:stCondLst>
                                        </p:cTn>
                                        <p:tgtEl>
                                          <p:spTgt spid="2"/>
                                        </p:tgtEl>
                                      </p:cBhvr>
                                      <p:to x="100000" y="100000"/>
                                    </p:animScale>
                                    <p:animScale>
                                      <p:cBhvr>
                                        <p:cTn id="37" dur="26">
                                          <p:stCondLst>
                                            <p:cond delay="1808"/>
                                          </p:stCondLst>
                                        </p:cTn>
                                        <p:tgtEl>
                                          <p:spTgt spid="2"/>
                                        </p:tgtEl>
                                      </p:cBhvr>
                                      <p:to x="100000" y="95000"/>
                                    </p:animScale>
                                    <p:animScale>
                                      <p:cBhvr>
                                        <p:cTn id="38"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p:txBody>
          <a:bodyPr>
            <a:normAutofit fontScale="90000"/>
          </a:bodyPr>
          <a:lstStyle/>
          <a:p>
            <a:r>
              <a:rPr lang="es-CO" b="1" i="1" dirty="0" smtClean="0">
                <a:solidFill>
                  <a:srgbClr val="FF0000"/>
                </a:solidFill>
              </a:rPr>
              <a:t>¿A que fase de Roma se refiere el cuerno pequeño?</a:t>
            </a:r>
            <a:endParaRPr lang="es-CO" b="1" i="1" dirty="0">
              <a:solidFill>
                <a:srgbClr val="FF0000"/>
              </a:solidFill>
            </a:endParaRPr>
          </a:p>
        </p:txBody>
      </p:sp>
      <p:sp>
        <p:nvSpPr>
          <p:cNvPr id="3" name="2 Marcador de contenido"/>
          <p:cNvSpPr>
            <a:spLocks noGrp="1"/>
          </p:cNvSpPr>
          <p:nvPr>
            <p:ph idx="1"/>
          </p:nvPr>
        </p:nvSpPr>
        <p:spPr>
          <a:xfrm>
            <a:off x="251520" y="1600200"/>
            <a:ext cx="5977206" cy="4925144"/>
          </a:xfrm>
        </p:spPr>
        <p:txBody>
          <a:bodyPr>
            <a:normAutofit lnSpcReduction="10000"/>
          </a:bodyPr>
          <a:lstStyle/>
          <a:p>
            <a:pPr marL="0" indent="0" algn="ctr">
              <a:buNone/>
            </a:pPr>
            <a:r>
              <a:rPr lang="es-CO" dirty="0" smtClean="0"/>
              <a:t>Este </a:t>
            </a:r>
            <a:r>
              <a:rPr lang="es-CO" dirty="0"/>
              <a:t>cuerno pequeño representa a Roma en sus dos fases: pagana y papal.  Daniel vio a Roma primero en su fase imperial y pagana cuando combatía contra el pueblo judío y los cristianos primitivos, y después en su fase papal que continúa hasta nuestros días y se proyecta hacia el futuro, luchando contra la verdadera iglesia. </a:t>
            </a:r>
          </a:p>
        </p:txBody>
      </p:sp>
      <p:pic>
        <p:nvPicPr>
          <p:cNvPr id="8" name="Picture 2" descr="http://t2.gstatic.com/images?q=tbn:ANd9GcQKLzd4AuLdGoEBYIIfQYvnHc_eo-NuE4EmBF3M8yX3iQVHCEP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726" y="4077072"/>
            <a:ext cx="2752725" cy="237626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t0.gstatic.com/images?q=tbn:ANd9GcTe7GNQ9GvC6QeOzqGNJk-zQPU2rMx-hp7sgr2RBk4USDNANzfJ"/>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726" y="1700808"/>
            <a:ext cx="2752725" cy="2196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6331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078"/>
                                        </p:tgtEl>
                                        <p:attrNameLst>
                                          <p:attrName>style.visibility</p:attrName>
                                        </p:attrNameLst>
                                      </p:cBhvr>
                                      <p:to>
                                        <p:strVal val="visible"/>
                                      </p:to>
                                    </p:set>
                                    <p:animEffect transition="in" filter="wipe(down)">
                                      <p:cBhvr>
                                        <p:cTn id="14" dur="580">
                                          <p:stCondLst>
                                            <p:cond delay="0"/>
                                          </p:stCondLst>
                                        </p:cTn>
                                        <p:tgtEl>
                                          <p:spTgt spid="3078"/>
                                        </p:tgtEl>
                                      </p:cBhvr>
                                    </p:animEffect>
                                    <p:anim calcmode="lin" valueType="num">
                                      <p:cBhvr>
                                        <p:cTn id="15" dur="1822" tmFilter="0,0; 0.14,0.36; 0.43,0.73; 0.71,0.91; 1.0,1.0">
                                          <p:stCondLst>
                                            <p:cond delay="0"/>
                                          </p:stCondLst>
                                        </p:cTn>
                                        <p:tgtEl>
                                          <p:spTgt spid="3078"/>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078"/>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078"/>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078"/>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078"/>
                                        </p:tgtEl>
                                        <p:attrNameLst>
                                          <p:attrName>ppt_y</p:attrName>
                                        </p:attrNameLst>
                                      </p:cBhvr>
                                      <p:tavLst>
                                        <p:tav tm="0" fmla="#ppt_y-sin(pi*$)/81">
                                          <p:val>
                                            <p:fltVal val="0"/>
                                          </p:val>
                                        </p:tav>
                                        <p:tav tm="100000">
                                          <p:val>
                                            <p:fltVal val="1"/>
                                          </p:val>
                                        </p:tav>
                                      </p:tavLst>
                                    </p:anim>
                                    <p:animScale>
                                      <p:cBhvr>
                                        <p:cTn id="20" dur="26">
                                          <p:stCondLst>
                                            <p:cond delay="650"/>
                                          </p:stCondLst>
                                        </p:cTn>
                                        <p:tgtEl>
                                          <p:spTgt spid="3078"/>
                                        </p:tgtEl>
                                      </p:cBhvr>
                                      <p:to x="100000" y="60000"/>
                                    </p:animScale>
                                    <p:animScale>
                                      <p:cBhvr>
                                        <p:cTn id="21" dur="166" decel="50000">
                                          <p:stCondLst>
                                            <p:cond delay="676"/>
                                          </p:stCondLst>
                                        </p:cTn>
                                        <p:tgtEl>
                                          <p:spTgt spid="3078"/>
                                        </p:tgtEl>
                                      </p:cBhvr>
                                      <p:to x="100000" y="100000"/>
                                    </p:animScale>
                                    <p:animScale>
                                      <p:cBhvr>
                                        <p:cTn id="22" dur="26">
                                          <p:stCondLst>
                                            <p:cond delay="1312"/>
                                          </p:stCondLst>
                                        </p:cTn>
                                        <p:tgtEl>
                                          <p:spTgt spid="3078"/>
                                        </p:tgtEl>
                                      </p:cBhvr>
                                      <p:to x="100000" y="80000"/>
                                    </p:animScale>
                                    <p:animScale>
                                      <p:cBhvr>
                                        <p:cTn id="23" dur="166" decel="50000">
                                          <p:stCondLst>
                                            <p:cond delay="1338"/>
                                          </p:stCondLst>
                                        </p:cTn>
                                        <p:tgtEl>
                                          <p:spTgt spid="3078"/>
                                        </p:tgtEl>
                                      </p:cBhvr>
                                      <p:to x="100000" y="100000"/>
                                    </p:animScale>
                                    <p:animScale>
                                      <p:cBhvr>
                                        <p:cTn id="24" dur="26">
                                          <p:stCondLst>
                                            <p:cond delay="1642"/>
                                          </p:stCondLst>
                                        </p:cTn>
                                        <p:tgtEl>
                                          <p:spTgt spid="3078"/>
                                        </p:tgtEl>
                                      </p:cBhvr>
                                      <p:to x="100000" y="90000"/>
                                    </p:animScale>
                                    <p:animScale>
                                      <p:cBhvr>
                                        <p:cTn id="25" dur="166" decel="50000">
                                          <p:stCondLst>
                                            <p:cond delay="1668"/>
                                          </p:stCondLst>
                                        </p:cTn>
                                        <p:tgtEl>
                                          <p:spTgt spid="3078"/>
                                        </p:tgtEl>
                                      </p:cBhvr>
                                      <p:to x="100000" y="100000"/>
                                    </p:animScale>
                                    <p:animScale>
                                      <p:cBhvr>
                                        <p:cTn id="26" dur="26">
                                          <p:stCondLst>
                                            <p:cond delay="1808"/>
                                          </p:stCondLst>
                                        </p:cTn>
                                        <p:tgtEl>
                                          <p:spTgt spid="3078"/>
                                        </p:tgtEl>
                                      </p:cBhvr>
                                      <p:to x="100000" y="95000"/>
                                    </p:animScale>
                                    <p:animScale>
                                      <p:cBhvr>
                                        <p:cTn id="27" dur="166" decel="50000">
                                          <p:stCondLst>
                                            <p:cond delay="1834"/>
                                          </p:stCondLst>
                                        </p:cTn>
                                        <p:tgtEl>
                                          <p:spTgt spid="3078"/>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80">
                                          <p:stCondLst>
                                            <p:cond delay="0"/>
                                          </p:stCondLst>
                                        </p:cTn>
                                        <p:tgtEl>
                                          <p:spTgt spid="8"/>
                                        </p:tgtEl>
                                      </p:cBhvr>
                                    </p:animEffect>
                                    <p:anim calcmode="lin" valueType="num">
                                      <p:cBhvr>
                                        <p:cTn id="33"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8" dur="26">
                                          <p:stCondLst>
                                            <p:cond delay="650"/>
                                          </p:stCondLst>
                                        </p:cTn>
                                        <p:tgtEl>
                                          <p:spTgt spid="8"/>
                                        </p:tgtEl>
                                      </p:cBhvr>
                                      <p:to x="100000" y="60000"/>
                                    </p:animScale>
                                    <p:animScale>
                                      <p:cBhvr>
                                        <p:cTn id="39" dur="166" decel="50000">
                                          <p:stCondLst>
                                            <p:cond delay="676"/>
                                          </p:stCondLst>
                                        </p:cTn>
                                        <p:tgtEl>
                                          <p:spTgt spid="8"/>
                                        </p:tgtEl>
                                      </p:cBhvr>
                                      <p:to x="100000" y="100000"/>
                                    </p:animScale>
                                    <p:animScale>
                                      <p:cBhvr>
                                        <p:cTn id="40" dur="26">
                                          <p:stCondLst>
                                            <p:cond delay="1312"/>
                                          </p:stCondLst>
                                        </p:cTn>
                                        <p:tgtEl>
                                          <p:spTgt spid="8"/>
                                        </p:tgtEl>
                                      </p:cBhvr>
                                      <p:to x="100000" y="80000"/>
                                    </p:animScale>
                                    <p:animScale>
                                      <p:cBhvr>
                                        <p:cTn id="41" dur="166" decel="50000">
                                          <p:stCondLst>
                                            <p:cond delay="1338"/>
                                          </p:stCondLst>
                                        </p:cTn>
                                        <p:tgtEl>
                                          <p:spTgt spid="8"/>
                                        </p:tgtEl>
                                      </p:cBhvr>
                                      <p:to x="100000" y="100000"/>
                                    </p:animScale>
                                    <p:animScale>
                                      <p:cBhvr>
                                        <p:cTn id="42" dur="26">
                                          <p:stCondLst>
                                            <p:cond delay="1642"/>
                                          </p:stCondLst>
                                        </p:cTn>
                                        <p:tgtEl>
                                          <p:spTgt spid="8"/>
                                        </p:tgtEl>
                                      </p:cBhvr>
                                      <p:to x="100000" y="90000"/>
                                    </p:animScale>
                                    <p:animScale>
                                      <p:cBhvr>
                                        <p:cTn id="43" dur="166" decel="50000">
                                          <p:stCondLst>
                                            <p:cond delay="1668"/>
                                          </p:stCondLst>
                                        </p:cTn>
                                        <p:tgtEl>
                                          <p:spTgt spid="8"/>
                                        </p:tgtEl>
                                      </p:cBhvr>
                                      <p:to x="100000" y="100000"/>
                                    </p:animScale>
                                    <p:animScale>
                                      <p:cBhvr>
                                        <p:cTn id="44" dur="26">
                                          <p:stCondLst>
                                            <p:cond delay="1808"/>
                                          </p:stCondLst>
                                        </p:cTn>
                                        <p:tgtEl>
                                          <p:spTgt spid="8"/>
                                        </p:tgtEl>
                                      </p:cBhvr>
                                      <p:to x="100000" y="95000"/>
                                    </p:animScale>
                                    <p:animScale>
                                      <p:cBhvr>
                                        <p:cTn id="45"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363272" cy="6192688"/>
          </a:xfrm>
        </p:spPr>
        <p:txBody>
          <a:bodyPr>
            <a:normAutofit lnSpcReduction="10000"/>
          </a:bodyPr>
          <a:lstStyle/>
          <a:p>
            <a:pPr marL="0" indent="0" algn="ctr">
              <a:buNone/>
            </a:pPr>
            <a:r>
              <a:rPr lang="es-CO" dirty="0" smtClean="0"/>
              <a:t>Note que esta cuarta bestia tenía dos características que la hacían diferente de las otras bestias mencionadas en Daniel. </a:t>
            </a:r>
          </a:p>
          <a:p>
            <a:pPr marL="0" indent="0" algn="ctr">
              <a:buNone/>
            </a:pPr>
            <a:endParaRPr lang="es-CO" dirty="0"/>
          </a:p>
          <a:p>
            <a:pPr marL="0" indent="0" algn="ctr">
              <a:buNone/>
            </a:pPr>
            <a:r>
              <a:rPr lang="es-CO" dirty="0" smtClean="0"/>
              <a:t>El profeta Daniel era trasladado espiritualmente a cada época de la profecía para mostrar los detalles específicos en su cumplimiento. </a:t>
            </a:r>
          </a:p>
          <a:p>
            <a:endParaRPr lang="es-CO" dirty="0"/>
          </a:p>
          <a:p>
            <a:pPr marL="0" indent="0" algn="ctr">
              <a:buNone/>
            </a:pPr>
            <a:r>
              <a:rPr lang="es-CO" dirty="0" smtClean="0">
                <a:solidFill>
                  <a:srgbClr val="FF0000"/>
                </a:solidFill>
              </a:rPr>
              <a:t>Daniel 7:23</a:t>
            </a:r>
            <a:r>
              <a:rPr lang="es-CO" dirty="0" smtClean="0"/>
              <a:t>.</a:t>
            </a:r>
            <a:r>
              <a:rPr lang="es-CO" b="1" baseline="30000" dirty="0" smtClean="0"/>
              <a:t> «</a:t>
            </a:r>
            <a:r>
              <a:rPr lang="es-CO" dirty="0" smtClean="0"/>
              <a:t>La </a:t>
            </a:r>
            <a:r>
              <a:rPr lang="es-CO" dirty="0"/>
              <a:t>cuarta bestia será un cuarto reino en la tierra, el cual será </a:t>
            </a:r>
            <a:r>
              <a:rPr lang="es-CO" i="1" dirty="0">
                <a:solidFill>
                  <a:srgbClr val="0070C0"/>
                </a:solidFill>
              </a:rPr>
              <a:t>diferente de todos los otros reinos</a:t>
            </a:r>
            <a:r>
              <a:rPr lang="es-CO" dirty="0"/>
              <a:t>, y a toda la tierra </a:t>
            </a:r>
            <a:r>
              <a:rPr lang="es-CO" i="1" dirty="0">
                <a:solidFill>
                  <a:srgbClr val="0070C0"/>
                </a:solidFill>
              </a:rPr>
              <a:t>devorará</a:t>
            </a:r>
            <a:r>
              <a:rPr lang="es-CO" dirty="0"/>
              <a:t>, y la </a:t>
            </a:r>
            <a:r>
              <a:rPr lang="es-CO" i="1" dirty="0">
                <a:solidFill>
                  <a:srgbClr val="0070C0"/>
                </a:solidFill>
              </a:rPr>
              <a:t>hollará</a:t>
            </a:r>
            <a:r>
              <a:rPr lang="es-CO" dirty="0"/>
              <a:t>, y la </a:t>
            </a:r>
            <a:r>
              <a:rPr lang="es-CO" i="1" dirty="0" smtClean="0">
                <a:solidFill>
                  <a:srgbClr val="0070C0"/>
                </a:solidFill>
              </a:rPr>
              <a:t>despedazará».</a:t>
            </a:r>
            <a:r>
              <a:rPr lang="es-CO" dirty="0" smtClean="0"/>
              <a:t> Nota: Esta bestia era diferente en dos aspectos. </a:t>
            </a:r>
          </a:p>
        </p:txBody>
      </p:sp>
    </p:spTree>
    <p:extLst>
      <p:ext uri="{BB962C8B-B14F-4D97-AF65-F5344CB8AC3E}">
        <p14:creationId xmlns:p14="http://schemas.microsoft.com/office/powerpoint/2010/main" val="3744569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lnSpcReduction="10000"/>
          </a:bodyPr>
          <a:lstStyle/>
          <a:p>
            <a:pPr marL="0" indent="0">
              <a:buNone/>
            </a:pPr>
            <a:r>
              <a:rPr lang="es-CO" dirty="0"/>
              <a:t>1). Los otros reinos, Babilonia, Medopercia y Grecia, eran de carácter </a:t>
            </a:r>
            <a:r>
              <a:rPr lang="es-CO" i="1" dirty="0">
                <a:solidFill>
                  <a:srgbClr val="0070C0"/>
                </a:solidFill>
              </a:rPr>
              <a:t>secular</a:t>
            </a:r>
            <a:r>
              <a:rPr lang="es-CO" dirty="0"/>
              <a:t>, (político), mientras que esta al final sería de carácter </a:t>
            </a:r>
            <a:r>
              <a:rPr lang="es-CO" i="1" dirty="0">
                <a:solidFill>
                  <a:srgbClr val="0070C0"/>
                </a:solidFill>
              </a:rPr>
              <a:t>espiritual</a:t>
            </a:r>
            <a:r>
              <a:rPr lang="es-CO" dirty="0"/>
              <a:t>, </a:t>
            </a:r>
            <a:r>
              <a:rPr lang="es-CO" dirty="0" smtClean="0"/>
              <a:t>(religioso). </a:t>
            </a:r>
            <a:r>
              <a:rPr lang="es-CO" dirty="0"/>
              <a:t>Y</a:t>
            </a:r>
          </a:p>
          <a:p>
            <a:pPr marL="0" indent="0">
              <a:buNone/>
            </a:pPr>
            <a:endParaRPr lang="es-CO" dirty="0" smtClean="0"/>
          </a:p>
          <a:p>
            <a:pPr marL="0" indent="0" algn="r">
              <a:buNone/>
            </a:pPr>
            <a:r>
              <a:rPr lang="es-CO" dirty="0" smtClean="0"/>
              <a:t>2</a:t>
            </a:r>
            <a:r>
              <a:rPr lang="es-CO" dirty="0"/>
              <a:t>). Dicen los historiadores que Roma Imperial cuando invadía un territorio, </a:t>
            </a:r>
            <a:r>
              <a:rPr lang="es-CO" i="1" dirty="0">
                <a:solidFill>
                  <a:srgbClr val="0070C0"/>
                </a:solidFill>
              </a:rPr>
              <a:t>asolaba las ciudades, y destruía totalmente las construcciones</a:t>
            </a:r>
            <a:r>
              <a:rPr lang="es-CO" dirty="0"/>
              <a:t>, para no dejar ningún rastro de ellas. Esto también se aplica en cuanto a la destrucción de todos los que no estaban de acuerdo con su religión, como fue el caso de la </a:t>
            </a:r>
            <a:r>
              <a:rPr lang="es-CO" i="1" dirty="0">
                <a:solidFill>
                  <a:srgbClr val="0070C0"/>
                </a:solidFill>
              </a:rPr>
              <a:t>inquisición.</a:t>
            </a:r>
          </a:p>
          <a:p>
            <a:endParaRPr lang="es-CO" dirty="0"/>
          </a:p>
        </p:txBody>
      </p:sp>
    </p:spTree>
    <p:extLst>
      <p:ext uri="{BB962C8B-B14F-4D97-AF65-F5344CB8AC3E}">
        <p14:creationId xmlns:p14="http://schemas.microsoft.com/office/powerpoint/2010/main" val="4017805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404664"/>
            <a:ext cx="4248472" cy="6192688"/>
          </a:xfrm>
          <a:blipFill>
            <a:blip r:embed="rId2"/>
            <a:tile tx="0" ty="0" sx="100000" sy="100000" flip="none" algn="tl"/>
          </a:blipFill>
        </p:spPr>
        <p:txBody>
          <a:bodyPr>
            <a:normAutofit fontScale="92500" lnSpcReduction="10000"/>
          </a:bodyPr>
          <a:lstStyle/>
          <a:p>
            <a:pPr marL="0" indent="0" algn="ctr">
              <a:buNone/>
            </a:pPr>
            <a:r>
              <a:rPr lang="es-CO" dirty="0" smtClean="0"/>
              <a:t>Lo que sucedió nos demuestra que la Biblia es inspirada por Dios, Daniel profetizo esto 536 años antes de Cristo, y su desarrollo va hasta el 476 d.C. Un total de 1012 años. Cuando el imperio Romano que era toda Europa se dividió en diez partes para dar paso a la formación de los diez países que aparecen en la imagen.</a:t>
            </a:r>
            <a:endParaRPr lang="es-CO" dirty="0"/>
          </a:p>
        </p:txBody>
      </p:sp>
      <p:pic>
        <p:nvPicPr>
          <p:cNvPr id="4" name="Picture 2" descr="http://saulsalas4.webs.com/REYES%2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332656"/>
            <a:ext cx="4629785" cy="62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55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2000"/>
                                        <p:tgtEl>
                                          <p:spTgt spid="4"/>
                                        </p:tgtEl>
                                      </p:cBhvr>
                                    </p:animEffect>
                                    <p:anim calcmode="lin" valueType="num">
                                      <p:cBhvr>
                                        <p:cTn id="26" dur="2000" fill="hold"/>
                                        <p:tgtEl>
                                          <p:spTgt spid="4"/>
                                        </p:tgtEl>
                                        <p:attrNameLst>
                                          <p:attrName>ppt_w</p:attrName>
                                        </p:attrNameLst>
                                      </p:cBhvr>
                                      <p:tavLst>
                                        <p:tav tm="0" fmla="#ppt_w*sin(2.5*pi*$)">
                                          <p:val>
                                            <p:fltVal val="0"/>
                                          </p:val>
                                        </p:tav>
                                        <p:tav tm="100000">
                                          <p:val>
                                            <p:fltVal val="1"/>
                                          </p:val>
                                        </p:tav>
                                      </p:tavLst>
                                    </p:anim>
                                    <p:anim calcmode="lin" valueType="num">
                                      <p:cBhvr>
                                        <p:cTn id="2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32375" y="260648"/>
            <a:ext cx="5744219" cy="2880320"/>
          </a:xfrm>
        </p:spPr>
        <p:txBody>
          <a:bodyPr>
            <a:noAutofit/>
          </a:bodyPr>
          <a:lstStyle/>
          <a:p>
            <a:pPr marL="0" indent="0" algn="ctr">
              <a:buNone/>
            </a:pPr>
            <a:r>
              <a:rPr lang="es-CO" sz="2800" dirty="0" smtClean="0"/>
              <a:t>Dan.7:8.</a:t>
            </a:r>
            <a:r>
              <a:rPr lang="es-CO" sz="2800" b="1" baseline="30000" dirty="0"/>
              <a:t>  </a:t>
            </a:r>
            <a:r>
              <a:rPr lang="es-CO" sz="2800" b="1" dirty="0" smtClean="0"/>
              <a:t>  Dice: </a:t>
            </a:r>
            <a:r>
              <a:rPr lang="es-CO" sz="2800" b="1" baseline="30000" dirty="0" smtClean="0"/>
              <a:t> </a:t>
            </a:r>
            <a:r>
              <a:rPr lang="es-CO" sz="2800" dirty="0"/>
              <a:t>Y mientras yo contemplaba los cuernos, he aquí que otro cuerno pequeño subía entre ellos, y delante de él fueron arrancados tres cuernos de los primeros; y he aquí, en este cuerno </a:t>
            </a:r>
            <a:r>
              <a:rPr lang="es-CO" sz="2800" i="1" dirty="0"/>
              <a:t>había</a:t>
            </a:r>
            <a:r>
              <a:rPr lang="es-CO" sz="2800" dirty="0"/>
              <a:t> ojos como ojos de hombre, y una boca que hablaba grandezas</a:t>
            </a:r>
            <a:r>
              <a:rPr lang="es-CO" sz="2800" dirty="0" smtClean="0"/>
              <a:t>.</a:t>
            </a:r>
          </a:p>
        </p:txBody>
      </p:sp>
      <p:sp>
        <p:nvSpPr>
          <p:cNvPr id="4" name="3 Rectángulo"/>
          <p:cNvSpPr/>
          <p:nvPr/>
        </p:nvSpPr>
        <p:spPr>
          <a:xfrm>
            <a:off x="2627784" y="3861048"/>
            <a:ext cx="6264696" cy="3046988"/>
          </a:xfrm>
          <a:prstGeom prst="rect">
            <a:avLst/>
          </a:prstGeom>
        </p:spPr>
        <p:txBody>
          <a:bodyPr wrap="square">
            <a:spAutoFit/>
          </a:bodyPr>
          <a:lstStyle/>
          <a:p>
            <a:pPr algn="ctr"/>
            <a:r>
              <a:rPr lang="es-CO" sz="2400" dirty="0"/>
              <a:t>Este poder que la Biblia llama «cuerno pequeño» ya estaba surgiendo en los </a:t>
            </a:r>
            <a:r>
              <a:rPr lang="es-CO" sz="2400" dirty="0" smtClean="0"/>
              <a:t>días </a:t>
            </a:r>
            <a:r>
              <a:rPr lang="es-CO" sz="2400" dirty="0"/>
              <a:t>de Pablo por que él dice:</a:t>
            </a:r>
            <a:r>
              <a:rPr lang="es-CO" sz="2400" b="1" i="1" baseline="30000" dirty="0">
                <a:solidFill>
                  <a:srgbClr val="0070C0"/>
                </a:solidFill>
              </a:rPr>
              <a:t> «</a:t>
            </a:r>
            <a:r>
              <a:rPr lang="es-CO" sz="2400" i="1" dirty="0">
                <a:solidFill>
                  <a:srgbClr val="0070C0"/>
                </a:solidFill>
              </a:rPr>
              <a:t>Porque ya está obrando el misterio de la iniquidad; solamente espera hasta que sea quitado de en medio el que ahora lo detiene</a:t>
            </a:r>
            <a:r>
              <a:rPr lang="es-CO" sz="2400" dirty="0"/>
              <a:t>»</a:t>
            </a:r>
            <a:r>
              <a:rPr lang="es-CO" sz="2400" dirty="0">
                <a:solidFill>
                  <a:srgbClr val="FF0000"/>
                </a:solidFill>
              </a:rPr>
              <a:t> (2 Tes.2:7)</a:t>
            </a:r>
            <a:r>
              <a:rPr lang="es-CO" sz="2400" dirty="0"/>
              <a:t>. Se afirmaría definitivamente en el poder a partir del 476,  y sería un enemigo del pueblo de Dios, ¿Cómo lo sabemos?  </a:t>
            </a:r>
          </a:p>
        </p:txBody>
      </p:sp>
      <p:pic>
        <p:nvPicPr>
          <p:cNvPr id="1026" name="Picture 2" descr="http://1.bp.blogspot.com/_c7_sIP23R7c/S8Y-Iu4qDMI/AAAAAAAAA6A/45dQJbC-z4A/s320/cuarta_best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5739" y="260648"/>
            <a:ext cx="2896741" cy="322287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2.gstatic.com/images?q=tbn:ANd9GcRrdMa0RBAU2dMK-HdykoI8PDZ3YHVC3yeHSLR8L0Ko2PRET04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1" y="3861048"/>
            <a:ext cx="2376264"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932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2000"/>
                                        <p:tgtEl>
                                          <p:spTgt spid="1028"/>
                                        </p:tgtEl>
                                      </p:cBhvr>
                                    </p:animEffect>
                                    <p:anim calcmode="lin" valueType="num">
                                      <p:cBhvr>
                                        <p:cTn id="8" dur="2000" fill="hold"/>
                                        <p:tgtEl>
                                          <p:spTgt spid="1028"/>
                                        </p:tgtEl>
                                        <p:attrNameLst>
                                          <p:attrName>ppt_w</p:attrName>
                                        </p:attrNameLst>
                                      </p:cBhvr>
                                      <p:tavLst>
                                        <p:tav tm="0" fmla="#ppt_w*sin(2.5*pi*$)">
                                          <p:val>
                                            <p:fltVal val="0"/>
                                          </p:val>
                                        </p:tav>
                                        <p:tav tm="100000">
                                          <p:val>
                                            <p:fltVal val="1"/>
                                          </p:val>
                                        </p:tav>
                                      </p:tavLst>
                                    </p:anim>
                                    <p:anim calcmode="lin" valueType="num">
                                      <p:cBhvr>
                                        <p:cTn id="9" dur="2000" fill="hold"/>
                                        <p:tgtEl>
                                          <p:spTgt spid="102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anim calcmode="lin" valueType="num">
                                      <p:cBhvr>
                                        <p:cTn id="15" dur="2000" fill="hold"/>
                                        <p:tgtEl>
                                          <p:spTgt spid="4"/>
                                        </p:tgtEl>
                                        <p:attrNameLst>
                                          <p:attrName>ppt_w</p:attrName>
                                        </p:attrNameLst>
                                      </p:cBhvr>
                                      <p:tavLst>
                                        <p:tav tm="0" fmla="#ppt_w*sin(2.5*pi*$)">
                                          <p:val>
                                            <p:fltVal val="0"/>
                                          </p:val>
                                        </p:tav>
                                        <p:tav tm="100000">
                                          <p:val>
                                            <p:fltVal val="1"/>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8424936" cy="5721499"/>
          </a:xfrm>
        </p:spPr>
        <p:txBody>
          <a:bodyPr>
            <a:normAutofit fontScale="92500" lnSpcReduction="20000"/>
          </a:bodyPr>
          <a:lstStyle/>
          <a:p>
            <a:pPr marL="0" indent="0" algn="ctr">
              <a:buNone/>
            </a:pPr>
            <a:r>
              <a:rPr lang="es-CO" dirty="0" smtClean="0">
                <a:solidFill>
                  <a:srgbClr val="FF0000"/>
                </a:solidFill>
              </a:rPr>
              <a:t>¿Qué tres aspectos de la profecía cumple Roma Papal por lo cual sabemos que ella es el «cuerno pequeño»?</a:t>
            </a:r>
          </a:p>
          <a:p>
            <a:pPr marL="0" indent="0" algn="ctr">
              <a:buNone/>
            </a:pPr>
            <a:endParaRPr lang="es-CO" dirty="0">
              <a:solidFill>
                <a:srgbClr val="FF0000"/>
              </a:solidFill>
            </a:endParaRPr>
          </a:p>
          <a:p>
            <a:pPr marL="0" indent="0" algn="ctr">
              <a:buNone/>
            </a:pPr>
            <a:r>
              <a:rPr lang="es-CO" dirty="0" smtClean="0">
                <a:solidFill>
                  <a:srgbClr val="FF0000"/>
                </a:solidFill>
              </a:rPr>
              <a:t>Daniel 7:25</a:t>
            </a:r>
            <a:r>
              <a:rPr lang="es-CO" dirty="0" smtClean="0"/>
              <a:t>. El </a:t>
            </a:r>
            <a:r>
              <a:rPr lang="es-CO" dirty="0"/>
              <a:t>hablará palabras contra el Altísimo y</a:t>
            </a:r>
            <a:r>
              <a:rPr lang="es-CO" i="1" dirty="0">
                <a:solidFill>
                  <a:srgbClr val="0070C0"/>
                </a:solidFill>
              </a:rPr>
              <a:t> oprimirá a los santos del Altísimo</a:t>
            </a:r>
            <a:r>
              <a:rPr lang="es-CO" dirty="0"/>
              <a:t>. Intentará </a:t>
            </a:r>
            <a:r>
              <a:rPr lang="es-CO" i="1" dirty="0">
                <a:solidFill>
                  <a:srgbClr val="0070C0"/>
                </a:solidFill>
              </a:rPr>
              <a:t>cambiar las festividades y la ley</a:t>
            </a:r>
            <a:r>
              <a:rPr lang="es-CO" dirty="0"/>
              <a:t>; en su mano serán entregadas durante un tiempo, tiempos y la mitad de un </a:t>
            </a:r>
            <a:r>
              <a:rPr lang="es-CO" dirty="0" smtClean="0"/>
              <a:t>tiempo.</a:t>
            </a:r>
          </a:p>
          <a:p>
            <a:pPr marL="0" indent="0" algn="ctr">
              <a:buNone/>
            </a:pPr>
            <a:endParaRPr lang="es-CO" dirty="0"/>
          </a:p>
          <a:p>
            <a:pPr marL="0" indent="0" algn="ctr">
              <a:buNone/>
            </a:pPr>
            <a:r>
              <a:rPr lang="es-CO" dirty="0"/>
              <a:t>También </a:t>
            </a:r>
            <a:r>
              <a:rPr lang="es-CO" i="1" dirty="0">
                <a:solidFill>
                  <a:srgbClr val="0070C0"/>
                </a:solidFill>
              </a:rPr>
              <a:t>hablará palabras contra el Altísimo, </a:t>
            </a:r>
            <a:r>
              <a:rPr lang="es-CO" dirty="0"/>
              <a:t>Esto lo cumplió</a:t>
            </a:r>
            <a:r>
              <a:rPr lang="es-CO" i="1" dirty="0">
                <a:solidFill>
                  <a:srgbClr val="0070C0"/>
                </a:solidFill>
              </a:rPr>
              <a:t> </a:t>
            </a:r>
            <a:r>
              <a:rPr lang="es-CO" dirty="0"/>
              <a:t>el «</a:t>
            </a:r>
            <a:r>
              <a:rPr lang="es-CO" i="1" dirty="0">
                <a:solidFill>
                  <a:srgbClr val="0070C0"/>
                </a:solidFill>
              </a:rPr>
              <a:t>misterio de la iniquidad</a:t>
            </a:r>
            <a:r>
              <a:rPr lang="es-CO" dirty="0"/>
              <a:t>», «</a:t>
            </a:r>
            <a:r>
              <a:rPr lang="es-CO" i="1" dirty="0">
                <a:solidFill>
                  <a:srgbClr val="0070C0"/>
                </a:solidFill>
              </a:rPr>
              <a:t>el hombre de iniquidad, el hijo de perdición» que menciona San Pablo en </a:t>
            </a:r>
            <a:r>
              <a:rPr lang="es-CO" i="1" dirty="0">
                <a:solidFill>
                  <a:srgbClr val="FF0000"/>
                </a:solidFill>
              </a:rPr>
              <a:t>(2 Tes.2:3).</a:t>
            </a:r>
          </a:p>
          <a:p>
            <a:pPr marL="0" indent="0" algn="ctr">
              <a:buNone/>
            </a:pPr>
            <a:endParaRPr lang="es-CO" dirty="0"/>
          </a:p>
        </p:txBody>
      </p:sp>
    </p:spTree>
    <p:extLst>
      <p:ext uri="{BB962C8B-B14F-4D97-AF65-F5344CB8AC3E}">
        <p14:creationId xmlns:p14="http://schemas.microsoft.com/office/powerpoint/2010/main" val="1610409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marL="0" indent="0" algn="ctr">
              <a:buNone/>
            </a:pPr>
            <a:r>
              <a:rPr lang="es-CO" sz="3600" i="1" u="sng" dirty="0" smtClean="0">
                <a:solidFill>
                  <a:srgbClr val="FF0000"/>
                </a:solidFill>
              </a:rPr>
              <a:t>«Intentará cambiar los tiempos y la ley»</a:t>
            </a:r>
          </a:p>
          <a:p>
            <a:pPr marL="0" indent="0" algn="ctr">
              <a:buNone/>
            </a:pPr>
            <a:endParaRPr lang="es-CO" sz="3600" i="1" dirty="0">
              <a:solidFill>
                <a:srgbClr val="002060"/>
              </a:solidFill>
            </a:endParaRPr>
          </a:p>
          <a:p>
            <a:pPr marL="0" indent="0" algn="ctr">
              <a:buNone/>
            </a:pPr>
            <a:r>
              <a:rPr lang="es-CO" i="1" dirty="0" smtClean="0">
                <a:solidFill>
                  <a:srgbClr val="002060"/>
                </a:solidFill>
              </a:rPr>
              <a:t>La iglesia Católica y el cambio del sábado</a:t>
            </a:r>
          </a:p>
          <a:p>
            <a:pPr marL="0" indent="0" algn="ctr">
              <a:buNone/>
            </a:pPr>
            <a:r>
              <a:rPr lang="es-CO" sz="2800" dirty="0" smtClean="0"/>
              <a:t>Cierto día un hombre abrió el libro de Peter Geiermann, A Convert’s Catechism of Catholic Doctrine, y leyó lo siguiente en la página 50:</a:t>
            </a:r>
          </a:p>
          <a:p>
            <a:pPr marL="0" indent="0">
              <a:buNone/>
            </a:pPr>
            <a:endParaRPr lang="es-CO" sz="2800" dirty="0"/>
          </a:p>
          <a:p>
            <a:pPr marL="0" indent="0">
              <a:buNone/>
            </a:pPr>
            <a:r>
              <a:rPr lang="es-CO" sz="2800" dirty="0" smtClean="0"/>
              <a:t>P. ¿Cuál es el día sábado?</a:t>
            </a:r>
          </a:p>
          <a:p>
            <a:pPr marL="0" indent="0">
              <a:buNone/>
            </a:pPr>
            <a:r>
              <a:rPr lang="es-CO" sz="2800" dirty="0" smtClean="0"/>
              <a:t>R. </a:t>
            </a:r>
            <a:r>
              <a:rPr lang="es-CO" sz="2800" i="1" dirty="0" smtClean="0">
                <a:solidFill>
                  <a:srgbClr val="0070C0"/>
                </a:solidFill>
              </a:rPr>
              <a:t>El sábado es el día de reposo.</a:t>
            </a:r>
          </a:p>
          <a:p>
            <a:pPr marL="0" indent="0">
              <a:buNone/>
            </a:pPr>
            <a:r>
              <a:rPr lang="es-CO" sz="2800" dirty="0" smtClean="0"/>
              <a:t>P. ¿Por qué guardamos el domingo en vez de guardar </a:t>
            </a:r>
            <a:r>
              <a:rPr lang="es-CO" sz="2800" dirty="0"/>
              <a:t>e</a:t>
            </a:r>
            <a:r>
              <a:rPr lang="es-CO" sz="2800" dirty="0" smtClean="0"/>
              <a:t>l sábado?</a:t>
            </a:r>
          </a:p>
          <a:p>
            <a:pPr marL="0" indent="0">
              <a:buNone/>
            </a:pPr>
            <a:r>
              <a:rPr lang="es-CO" sz="2800" dirty="0" smtClean="0"/>
              <a:t>R. </a:t>
            </a:r>
            <a:r>
              <a:rPr lang="es-CO" sz="2800" i="1" dirty="0" smtClean="0">
                <a:solidFill>
                  <a:srgbClr val="0070C0"/>
                </a:solidFill>
              </a:rPr>
              <a:t>Observamos el domingo en vez del sábado porque la Iglesia Católica transfirió la solemnidad del sábado al domingo».   </a:t>
            </a:r>
          </a:p>
          <a:p>
            <a:pPr marL="0" indent="0" algn="ctr">
              <a:buNone/>
            </a:pPr>
            <a:endParaRPr lang="es-CO" sz="2800" dirty="0" smtClean="0"/>
          </a:p>
          <a:p>
            <a:pPr marL="0" indent="0" algn="ctr">
              <a:buNone/>
            </a:pPr>
            <a:endParaRPr lang="es-CO" sz="3600" i="1" u="sng" dirty="0">
              <a:solidFill>
                <a:srgbClr val="FF0000"/>
              </a:solidFill>
            </a:endParaRPr>
          </a:p>
          <a:p>
            <a:pPr marL="0" indent="0" algn="ctr">
              <a:buNone/>
            </a:pPr>
            <a:endParaRPr lang="es-CO" sz="3600" i="1" u="sng" dirty="0">
              <a:solidFill>
                <a:srgbClr val="FF0000"/>
              </a:solidFill>
            </a:endParaRPr>
          </a:p>
        </p:txBody>
      </p:sp>
    </p:spTree>
    <p:extLst>
      <p:ext uri="{BB962C8B-B14F-4D97-AF65-F5344CB8AC3E}">
        <p14:creationId xmlns:p14="http://schemas.microsoft.com/office/powerpoint/2010/main" val="341278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2000"/>
                                        <p:tgtEl>
                                          <p:spTgt spid="3">
                                            <p:txEl>
                                              <p:pRg st="5" end="5"/>
                                            </p:txEl>
                                          </p:spTgt>
                                        </p:tgtEl>
                                      </p:cBhvr>
                                    </p:animEffect>
                                    <p:anim calcmode="lin" valueType="num">
                                      <p:cBhvr>
                                        <p:cTn id="29"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2000"/>
                                        <p:tgtEl>
                                          <p:spTgt spid="3">
                                            <p:txEl>
                                              <p:pRg st="6" end="6"/>
                                            </p:txEl>
                                          </p:spTgt>
                                        </p:tgtEl>
                                      </p:cBhvr>
                                    </p:animEffect>
                                    <p:anim calcmode="lin" valueType="num">
                                      <p:cBhvr>
                                        <p:cTn id="36"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anim calcmode="lin" valueType="num">
                                      <p:cBhvr>
                                        <p:cTn id="4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2000"/>
                                        <p:tgtEl>
                                          <p:spTgt spid="3">
                                            <p:txEl>
                                              <p:pRg st="8" end="8"/>
                                            </p:txEl>
                                          </p:spTgt>
                                        </p:tgtEl>
                                      </p:cBhvr>
                                    </p:animEffect>
                                    <p:anim calcmode="lin" valueType="num">
                                      <p:cBhvr>
                                        <p:cTn id="50"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496944" cy="6192688"/>
          </a:xfrm>
        </p:spPr>
        <p:txBody>
          <a:bodyPr>
            <a:normAutofit fontScale="85000" lnSpcReduction="10000"/>
          </a:bodyPr>
          <a:lstStyle/>
          <a:p>
            <a:r>
              <a:rPr lang="es-CO" dirty="0" smtClean="0"/>
              <a:t>El hombre estaba confundido y se imaginó que debía haber algún error, y por lo tanto le escribió una carta al famoso Cardenal Jaime Gibbons de Baltimore y le preguntó si la Iglesia Católica en verdad había cambiado el día de reposo del sábado al Domingo. El Cardenal le respondió: </a:t>
            </a:r>
            <a:r>
              <a:rPr lang="es-CO" i="1" dirty="0" smtClean="0">
                <a:solidFill>
                  <a:srgbClr val="0070C0"/>
                </a:solidFill>
              </a:rPr>
              <a:t>«Claro que la Iglesia Católica reclama que el cambio fue suyo. Y ese acto constituye una MARCA de su poder eclesiástico y de su autoridad en asuntos de religión».</a:t>
            </a:r>
          </a:p>
          <a:p>
            <a:endParaRPr lang="es-CO" dirty="0"/>
          </a:p>
          <a:p>
            <a:r>
              <a:rPr lang="es-CO" dirty="0" smtClean="0"/>
              <a:t>Note también las siguientes palabras de la revista The Catholic Record, publicado en Londres y en Ontario, Canadá, Septiembre 1, 1923:</a:t>
            </a:r>
            <a:r>
              <a:rPr lang="es-CO" i="1" dirty="0" smtClean="0">
                <a:solidFill>
                  <a:srgbClr val="0070C0"/>
                </a:solidFill>
              </a:rPr>
              <a:t> «El Domingo es nuestra MARCA de autoridad…la iglesia está por encima de la Biblia y este cambio de la observancia del Sábado es una prueba de tal hecho». </a:t>
            </a:r>
          </a:p>
          <a:p>
            <a:endParaRPr lang="es-CO" dirty="0"/>
          </a:p>
        </p:txBody>
      </p:sp>
    </p:spTree>
    <p:extLst>
      <p:ext uri="{BB962C8B-B14F-4D97-AF65-F5344CB8AC3E}">
        <p14:creationId xmlns:p14="http://schemas.microsoft.com/office/powerpoint/2010/main" val="2852113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r>
              <a:rPr lang="es-CO" dirty="0" smtClean="0"/>
              <a:t>Observe también lo siguiente del libro </a:t>
            </a:r>
            <a:r>
              <a:rPr lang="es-CO" u="sng" dirty="0" smtClean="0"/>
              <a:t>A Doctrinal Catechim, Stephen Keenan.</a:t>
            </a:r>
          </a:p>
          <a:p>
            <a:endParaRPr lang="es-CO" u="sng" dirty="0"/>
          </a:p>
          <a:p>
            <a:r>
              <a:rPr lang="es-CO" dirty="0" smtClean="0"/>
              <a:t>P. Tiene usted alguna otra forma de comprobar que la iglesia tiene poder para instituir fiestas de precepto?</a:t>
            </a:r>
          </a:p>
          <a:p>
            <a:r>
              <a:rPr lang="es-CO" dirty="0" smtClean="0"/>
              <a:t>R. </a:t>
            </a:r>
            <a:r>
              <a:rPr lang="es-CO" i="1" dirty="0" smtClean="0">
                <a:solidFill>
                  <a:srgbClr val="0070C0"/>
                </a:solidFill>
              </a:rPr>
              <a:t>Si no tuviera tal poder no podría haber hecho aquello con lo cual todos los religionistas modernos concuerdan con ella. Es decir, ella no podría haber sustituido el sábado la observancia del Sábado, el séptimo día, por la observancia del Domingo que es el primer día de la semana, </a:t>
            </a:r>
            <a:r>
              <a:rPr lang="es-CO" i="1" u="sng" dirty="0" smtClean="0">
                <a:solidFill>
                  <a:srgbClr val="0070C0"/>
                </a:solidFill>
              </a:rPr>
              <a:t>un cambio para el cual no existe ninguna autoridad Biblica».</a:t>
            </a:r>
          </a:p>
        </p:txBody>
      </p:sp>
    </p:spTree>
    <p:extLst>
      <p:ext uri="{BB962C8B-B14F-4D97-AF65-F5344CB8AC3E}">
        <p14:creationId xmlns:p14="http://schemas.microsoft.com/office/powerpoint/2010/main" val="1571053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804210"/>
            <a:ext cx="4474840" cy="3942953"/>
          </a:xfrm>
        </p:spPr>
        <p:txBody>
          <a:bodyPr/>
          <a:lstStyle/>
          <a:p>
            <a:pPr marL="0" indent="0" algn="ctr">
              <a:buNone/>
            </a:pPr>
            <a:r>
              <a:rPr lang="es-CO" sz="3600" dirty="0"/>
              <a:t>Con este testimonio de la misma Iglesia Católica Romana queda comprobado que ella es el cuerno pequeño de </a:t>
            </a:r>
            <a:r>
              <a:rPr lang="es-CO" sz="3600" dirty="0">
                <a:solidFill>
                  <a:srgbClr val="FF0000"/>
                </a:solidFill>
              </a:rPr>
              <a:t>Daniel 7:25.</a:t>
            </a:r>
          </a:p>
          <a:p>
            <a:pPr marL="0" indent="0">
              <a:buNone/>
            </a:pPr>
            <a:endParaRPr lang="es-CO" dirty="0"/>
          </a:p>
        </p:txBody>
      </p:sp>
      <p:pic>
        <p:nvPicPr>
          <p:cNvPr id="4" name="Picture 2" descr="http://1.bp.blogspot.com/_c7_sIP23R7c/S8Y-Iu4qDMI/AAAAAAAAA6A/45dQJbC-z4A/s320/cuarta_best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764704"/>
            <a:ext cx="3744416" cy="403244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22358" y="4800382"/>
            <a:ext cx="8280920" cy="2062103"/>
          </a:xfrm>
          <a:prstGeom prst="rect">
            <a:avLst/>
          </a:prstGeom>
        </p:spPr>
        <p:txBody>
          <a:bodyPr wrap="square">
            <a:spAutoFit/>
          </a:bodyPr>
          <a:lstStyle/>
          <a:p>
            <a:pPr algn="ctr"/>
            <a:r>
              <a:rPr lang="es-CO" sz="3200" dirty="0"/>
              <a:t>El </a:t>
            </a:r>
            <a:r>
              <a:rPr lang="es-CO" sz="3200" dirty="0" smtClean="0"/>
              <a:t>único </a:t>
            </a:r>
            <a:r>
              <a:rPr lang="es-CO" sz="3200" dirty="0"/>
              <a:t>poder que ella ha recibido es el que aparece  en </a:t>
            </a:r>
            <a:r>
              <a:rPr lang="es-CO" sz="3200" dirty="0">
                <a:solidFill>
                  <a:srgbClr val="FF0000"/>
                </a:solidFill>
              </a:rPr>
              <a:t>Apocalipsis 13:2</a:t>
            </a:r>
            <a:r>
              <a:rPr lang="es-CO" sz="3200" dirty="0"/>
              <a:t>. </a:t>
            </a:r>
            <a:r>
              <a:rPr lang="es-CO" sz="3200" i="1" dirty="0">
                <a:solidFill>
                  <a:srgbClr val="0070C0"/>
                </a:solidFill>
              </a:rPr>
              <a:t>«Y el dragón le dio su poder,  su trono y gran autoridad</a:t>
            </a:r>
            <a:r>
              <a:rPr lang="es-CO" sz="3200" i="1" dirty="0" smtClean="0">
                <a:solidFill>
                  <a:srgbClr val="0070C0"/>
                </a:solidFill>
              </a:rPr>
              <a:t>»</a:t>
            </a:r>
          </a:p>
          <a:p>
            <a:pPr algn="ctr"/>
            <a:r>
              <a:rPr lang="es-CO" sz="3200" dirty="0" smtClean="0">
                <a:solidFill>
                  <a:srgbClr val="FF0000"/>
                </a:solidFill>
              </a:rPr>
              <a:t>¿Quién es dragón? Apoc.12:9;  Lea Mat.5:17-19-</a:t>
            </a:r>
            <a:endParaRPr lang="es-CO" sz="3200" i="1" dirty="0">
              <a:solidFill>
                <a:srgbClr val="FF0000"/>
              </a:solidFill>
            </a:endParaRPr>
          </a:p>
        </p:txBody>
      </p:sp>
    </p:spTree>
    <p:extLst>
      <p:ext uri="{BB962C8B-B14F-4D97-AF65-F5344CB8AC3E}">
        <p14:creationId xmlns:p14="http://schemas.microsoft.com/office/powerpoint/2010/main" val="287464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r>
              <a:rPr lang="es-CO" dirty="0" smtClean="0"/>
              <a:t>Nota. Hay un poder y uno solo que llena al pie de la letra estas tres características mencionadas por la profecía: </a:t>
            </a:r>
          </a:p>
          <a:p>
            <a:r>
              <a:rPr lang="es-CO" dirty="0" smtClean="0"/>
              <a:t>1).</a:t>
            </a:r>
            <a:r>
              <a:rPr lang="es-CO" i="1" dirty="0">
                <a:solidFill>
                  <a:srgbClr val="0070C0"/>
                </a:solidFill>
              </a:rPr>
              <a:t> </a:t>
            </a:r>
            <a:r>
              <a:rPr lang="es-CO" i="1" dirty="0" smtClean="0">
                <a:solidFill>
                  <a:srgbClr val="0070C0"/>
                </a:solidFill>
              </a:rPr>
              <a:t>«oprimirá </a:t>
            </a:r>
            <a:r>
              <a:rPr lang="es-CO" i="1" dirty="0">
                <a:solidFill>
                  <a:srgbClr val="0070C0"/>
                </a:solidFill>
              </a:rPr>
              <a:t>a los santos del </a:t>
            </a:r>
            <a:r>
              <a:rPr lang="es-CO" i="1" dirty="0" smtClean="0">
                <a:solidFill>
                  <a:srgbClr val="0070C0"/>
                </a:solidFill>
              </a:rPr>
              <a:t>Altísimo», </a:t>
            </a:r>
            <a:r>
              <a:rPr lang="es-CO" dirty="0" smtClean="0"/>
              <a:t>como ejemplo,</a:t>
            </a:r>
            <a:r>
              <a:rPr lang="es-CO" i="1" dirty="0" smtClean="0">
                <a:solidFill>
                  <a:srgbClr val="0070C0"/>
                </a:solidFill>
              </a:rPr>
              <a:t> </a:t>
            </a:r>
            <a:r>
              <a:rPr lang="es-CO" dirty="0" smtClean="0"/>
              <a:t>recuerde lo que sucedió en la inquisición.</a:t>
            </a:r>
          </a:p>
          <a:p>
            <a:r>
              <a:rPr lang="es-CO" dirty="0" smtClean="0"/>
              <a:t>2). «</a:t>
            </a:r>
            <a:r>
              <a:rPr lang="es-CO" i="1" dirty="0" smtClean="0">
                <a:solidFill>
                  <a:srgbClr val="0070C0"/>
                </a:solidFill>
              </a:rPr>
              <a:t>cambiar </a:t>
            </a:r>
            <a:r>
              <a:rPr lang="es-CO" i="1" dirty="0">
                <a:solidFill>
                  <a:srgbClr val="0070C0"/>
                </a:solidFill>
              </a:rPr>
              <a:t>las festividades y la </a:t>
            </a:r>
            <a:r>
              <a:rPr lang="es-CO" i="1" dirty="0" smtClean="0">
                <a:solidFill>
                  <a:srgbClr val="0070C0"/>
                </a:solidFill>
              </a:rPr>
              <a:t>ley»</a:t>
            </a:r>
            <a:r>
              <a:rPr lang="es-CO" dirty="0" smtClean="0"/>
              <a:t>; no solo cambó el sábado por el domingo como día de reposo, sino que todos los Mandamientos fueron alterados. Y</a:t>
            </a:r>
          </a:p>
          <a:p>
            <a:r>
              <a:rPr lang="es-CO" dirty="0" smtClean="0"/>
              <a:t>3). </a:t>
            </a:r>
            <a:r>
              <a:rPr lang="es-CO" i="1" dirty="0" smtClean="0">
                <a:solidFill>
                  <a:srgbClr val="0070C0"/>
                </a:solidFill>
              </a:rPr>
              <a:t> «hablará </a:t>
            </a:r>
            <a:r>
              <a:rPr lang="es-CO" i="1" dirty="0">
                <a:solidFill>
                  <a:srgbClr val="0070C0"/>
                </a:solidFill>
              </a:rPr>
              <a:t>palabras contra el </a:t>
            </a:r>
            <a:r>
              <a:rPr lang="es-CO" i="1" dirty="0" smtClean="0">
                <a:solidFill>
                  <a:srgbClr val="0070C0"/>
                </a:solidFill>
              </a:rPr>
              <a:t>Altísimo»,</a:t>
            </a:r>
            <a:r>
              <a:rPr lang="es-CO" dirty="0" smtClean="0"/>
              <a:t> esto se cumplió en parte, al exaltarse y cambiar los Santos Mandamientos que el mismo Dios publicó en el Sinaí, y fueron escritos por el Espíritu Santo en tablas de piedra. </a:t>
            </a:r>
            <a:endParaRPr lang="es-CO" dirty="0"/>
          </a:p>
        </p:txBody>
      </p:sp>
    </p:spTree>
    <p:extLst>
      <p:ext uri="{BB962C8B-B14F-4D97-AF65-F5344CB8AC3E}">
        <p14:creationId xmlns:p14="http://schemas.microsoft.com/office/powerpoint/2010/main" val="657753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656184"/>
          </a:xfrm>
        </p:spPr>
        <p:txBody>
          <a:bodyPr>
            <a:normAutofit fontScale="92500"/>
          </a:bodyPr>
          <a:lstStyle/>
          <a:p>
            <a:pPr marL="0" indent="0" algn="ctr">
              <a:buNone/>
            </a:pPr>
            <a:r>
              <a:rPr lang="es-CO" dirty="0" smtClean="0">
                <a:solidFill>
                  <a:srgbClr val="FF0000"/>
                </a:solidFill>
              </a:rPr>
              <a:t>Ciertamente que, este poder no podría realizar todo esto sin ser inducido por alguien. Pero ¿Quién estaría interesado en atacar a Dios y a su iglesia?</a:t>
            </a:r>
          </a:p>
        </p:txBody>
      </p:sp>
      <p:pic>
        <p:nvPicPr>
          <p:cNvPr id="1026" name="Picture 2" descr="http://t2.gstatic.com/images?q=tbn:ANd9GcTZIf2YK7XsD7ni3aATAfakQjwjWl-T5ve5MRStdubiNTJHWMU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492896"/>
            <a:ext cx="3600400" cy="39703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2492896"/>
            <a:ext cx="5040560" cy="3970318"/>
          </a:xfrm>
          <a:prstGeom prst="rect">
            <a:avLst/>
          </a:prstGeom>
        </p:spPr>
        <p:txBody>
          <a:bodyPr wrap="square">
            <a:spAutoFit/>
          </a:bodyPr>
          <a:lstStyle/>
          <a:p>
            <a:pPr algn="ctr"/>
            <a:r>
              <a:rPr lang="es-CO" sz="3600" b="1" dirty="0">
                <a:solidFill>
                  <a:srgbClr val="FF0000"/>
                </a:solidFill>
              </a:rPr>
              <a:t>Tesalonisenses.2:9</a:t>
            </a:r>
            <a:r>
              <a:rPr lang="es-CO" sz="3600" b="1" dirty="0"/>
              <a:t> lo dice: </a:t>
            </a:r>
            <a:endParaRPr lang="es-CO" sz="3600" b="1" dirty="0" smtClean="0"/>
          </a:p>
          <a:p>
            <a:pPr algn="ctr"/>
            <a:r>
              <a:rPr lang="es-CO" sz="3600" b="1" dirty="0" smtClean="0"/>
              <a:t> </a:t>
            </a:r>
            <a:r>
              <a:rPr lang="es-CO" sz="3600" b="1" dirty="0"/>
              <a:t>«</a:t>
            </a:r>
            <a:r>
              <a:rPr lang="es-CO" sz="3600" i="1" dirty="0">
                <a:solidFill>
                  <a:srgbClr val="0070C0"/>
                </a:solidFill>
              </a:rPr>
              <a:t>El advenimiento del inicuo es por operación de Satanás, con todo poder, señales y prodigios falsos</a:t>
            </a:r>
            <a:r>
              <a:rPr lang="es-CO" sz="3600" dirty="0"/>
              <a:t>»</a:t>
            </a:r>
            <a:endParaRPr lang="es-CO" sz="3600" i="1" dirty="0">
              <a:solidFill>
                <a:srgbClr val="0070C0"/>
              </a:solidFill>
            </a:endParaRPr>
          </a:p>
        </p:txBody>
      </p:sp>
    </p:spTree>
    <p:extLst>
      <p:ext uri="{BB962C8B-B14F-4D97-AF65-F5344CB8AC3E}">
        <p14:creationId xmlns:p14="http://schemas.microsoft.com/office/powerpoint/2010/main" val="3472348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85000" lnSpcReduction="10000"/>
          </a:bodyPr>
          <a:lstStyle/>
          <a:p>
            <a:pPr marL="0" indent="0" algn="ctr">
              <a:buNone/>
            </a:pPr>
            <a:r>
              <a:rPr lang="es-CO" dirty="0" smtClean="0"/>
              <a:t>Otro detalle muy importante que se menciona en </a:t>
            </a:r>
            <a:r>
              <a:rPr lang="es-CO" dirty="0" smtClean="0">
                <a:solidFill>
                  <a:srgbClr val="FF0000"/>
                </a:solidFill>
              </a:rPr>
              <a:t>Dan.7:25</a:t>
            </a:r>
            <a:r>
              <a:rPr lang="es-CO" dirty="0" smtClean="0"/>
              <a:t>, es el periodo de tiempo, tiempos y medio tiempo que Dios le concedería al cuerno pequeño para actuar.</a:t>
            </a:r>
          </a:p>
          <a:p>
            <a:pPr marL="0" indent="0" algn="ctr">
              <a:buNone/>
            </a:pPr>
            <a:r>
              <a:rPr lang="es-CO" dirty="0" smtClean="0"/>
              <a:t> </a:t>
            </a:r>
            <a:r>
              <a:rPr lang="es-CO" dirty="0"/>
              <a:t>E</a:t>
            </a:r>
            <a:r>
              <a:rPr lang="es-CO" dirty="0" smtClean="0"/>
              <a:t>s el mismo 1260 días de </a:t>
            </a:r>
            <a:r>
              <a:rPr lang="es-CO" dirty="0" smtClean="0">
                <a:solidFill>
                  <a:srgbClr val="FF0000"/>
                </a:solidFill>
              </a:rPr>
              <a:t>Apoc.12:6</a:t>
            </a:r>
            <a:r>
              <a:rPr lang="es-CO" dirty="0" smtClean="0"/>
              <a:t>; y el cual también se menciona en </a:t>
            </a:r>
            <a:r>
              <a:rPr lang="es-CO" dirty="0" smtClean="0">
                <a:solidFill>
                  <a:srgbClr val="FF0000"/>
                </a:solidFill>
              </a:rPr>
              <a:t>Apoc.12:14</a:t>
            </a:r>
            <a:r>
              <a:rPr lang="es-CO" dirty="0" smtClean="0"/>
              <a:t>, periodo en el que sería sustentada la iglesia de Dios en el desierto por causa de la persecución que recibiría del dragón, y los 42 meses que Dios le concedió a la bestia de </a:t>
            </a:r>
            <a:r>
              <a:rPr lang="es-CO" dirty="0" smtClean="0">
                <a:solidFill>
                  <a:srgbClr val="FF0000"/>
                </a:solidFill>
              </a:rPr>
              <a:t>Apoc.13:1-7</a:t>
            </a:r>
            <a:r>
              <a:rPr lang="es-CO" dirty="0" smtClean="0"/>
              <a:t> para «</a:t>
            </a:r>
            <a:r>
              <a:rPr lang="es-CO" i="1" dirty="0" smtClean="0">
                <a:solidFill>
                  <a:srgbClr val="0070C0"/>
                </a:solidFill>
              </a:rPr>
              <a:t>blasfemar el nombre de Dios y su Santuario, a saber los que viven en el cielo. Y combatir a los santos y vencerlos</a:t>
            </a:r>
            <a:r>
              <a:rPr lang="es-CO" dirty="0" smtClean="0"/>
              <a:t>» </a:t>
            </a:r>
            <a:r>
              <a:rPr lang="es-CO" dirty="0" smtClean="0">
                <a:solidFill>
                  <a:srgbClr val="FF0000"/>
                </a:solidFill>
              </a:rPr>
              <a:t>(Lea Dan.7:21).</a:t>
            </a:r>
          </a:p>
          <a:p>
            <a:pPr marL="0" indent="0">
              <a:buNone/>
            </a:pPr>
            <a:endParaRPr lang="es-CO" dirty="0"/>
          </a:p>
          <a:p>
            <a:pPr marL="0" indent="0" algn="ctr">
              <a:buNone/>
            </a:pPr>
            <a:r>
              <a:rPr lang="es-CO" dirty="0" smtClean="0"/>
              <a:t> Nota: esto nos dice que, el cuerno pequeño, el dragón y la bestia representan lo mismo. Es decir que: Satanás trabaja a trabes de estos símbolos, hasta el año 1798.   </a:t>
            </a:r>
            <a:endParaRPr lang="es-CO" dirty="0"/>
          </a:p>
        </p:txBody>
      </p:sp>
    </p:spTree>
    <p:extLst>
      <p:ext uri="{BB962C8B-B14F-4D97-AF65-F5344CB8AC3E}">
        <p14:creationId xmlns:p14="http://schemas.microsoft.com/office/powerpoint/2010/main" val="2104003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p:spPr>
        <p:txBody>
          <a:bodyPr>
            <a:noAutofit/>
          </a:bodyPr>
          <a:lstStyle/>
          <a:p>
            <a:r>
              <a:rPr lang="es-CO" sz="4800" b="1" i="1" dirty="0" smtClean="0">
                <a:solidFill>
                  <a:srgbClr val="FF0000"/>
                </a:solidFill>
                <a:latin typeface="Agency FB" pitchFamily="34" charset="0"/>
              </a:rPr>
              <a:t>¿Qué representan estos periodos de días y meses?</a:t>
            </a:r>
            <a:endParaRPr lang="es-CO" sz="4800" b="1" i="1" dirty="0">
              <a:solidFill>
                <a:srgbClr val="FF0000"/>
              </a:solidFill>
              <a:latin typeface="Agency FB" pitchFamily="34" charset="0"/>
            </a:endParaRPr>
          </a:p>
        </p:txBody>
      </p:sp>
      <p:sp>
        <p:nvSpPr>
          <p:cNvPr id="3" name="2 Marcador de contenido"/>
          <p:cNvSpPr>
            <a:spLocks noGrp="1"/>
          </p:cNvSpPr>
          <p:nvPr>
            <p:ph idx="1"/>
          </p:nvPr>
        </p:nvSpPr>
        <p:spPr>
          <a:xfrm>
            <a:off x="251520" y="1916832"/>
            <a:ext cx="8640960" cy="4680520"/>
          </a:xfrm>
        </p:spPr>
        <p:txBody>
          <a:bodyPr>
            <a:normAutofit fontScale="85000" lnSpcReduction="20000"/>
          </a:bodyPr>
          <a:lstStyle/>
          <a:p>
            <a:pPr algn="ctr"/>
            <a:r>
              <a:rPr lang="es-CO" dirty="0" smtClean="0"/>
              <a:t>Realmente estos periodos representan años, y no días, para saberlo leamos dos textos:</a:t>
            </a:r>
          </a:p>
          <a:p>
            <a:endParaRPr lang="es-CO" dirty="0">
              <a:solidFill>
                <a:srgbClr val="FF0000"/>
              </a:solidFill>
            </a:endParaRPr>
          </a:p>
          <a:p>
            <a:pPr algn="ctr"/>
            <a:r>
              <a:rPr lang="es-CO" dirty="0" smtClean="0">
                <a:solidFill>
                  <a:srgbClr val="FF0000"/>
                </a:solidFill>
              </a:rPr>
              <a:t>(Ezequiel 4:6)</a:t>
            </a:r>
            <a:r>
              <a:rPr lang="es-CO" dirty="0"/>
              <a:t>.</a:t>
            </a:r>
            <a:r>
              <a:rPr lang="es-CO" dirty="0" smtClean="0"/>
              <a:t> «Y </a:t>
            </a:r>
            <a:r>
              <a:rPr lang="es-CO" dirty="0"/>
              <a:t>cumplidos éstos, te acostarás nuevamente sobre tu costado derecho, y cargarás con el pecado de la casa de Judá durante 40 días: </a:t>
            </a:r>
            <a:r>
              <a:rPr lang="es-CO" i="1" dirty="0">
                <a:solidFill>
                  <a:srgbClr val="0070C0"/>
                </a:solidFill>
              </a:rPr>
              <a:t>Te he fijado un día por cada </a:t>
            </a:r>
            <a:r>
              <a:rPr lang="es-CO" i="1" dirty="0" smtClean="0">
                <a:solidFill>
                  <a:srgbClr val="0070C0"/>
                </a:solidFill>
              </a:rPr>
              <a:t>año</a:t>
            </a:r>
            <a:r>
              <a:rPr lang="es-CO" dirty="0" smtClean="0"/>
              <a:t>».</a:t>
            </a:r>
          </a:p>
          <a:p>
            <a:endParaRPr lang="es-CO" dirty="0"/>
          </a:p>
          <a:p>
            <a:pPr algn="ctr">
              <a:tabLst>
                <a:tab pos="2144713" algn="l"/>
              </a:tabLst>
            </a:pPr>
            <a:r>
              <a:rPr lang="es-CO" dirty="0" smtClean="0">
                <a:solidFill>
                  <a:srgbClr val="FF0000"/>
                </a:solidFill>
              </a:rPr>
              <a:t>Números 14:34</a:t>
            </a:r>
            <a:r>
              <a:rPr lang="es-CO" dirty="0" smtClean="0"/>
              <a:t>. «Conforme </a:t>
            </a:r>
            <a:r>
              <a:rPr lang="es-CO" dirty="0"/>
              <a:t>al número de los 40 días en que explorasteis la tierra, cargaréis con vuestras iniquidades durante 40 años: </a:t>
            </a:r>
            <a:r>
              <a:rPr lang="es-CO" i="1" dirty="0">
                <a:solidFill>
                  <a:srgbClr val="0070C0"/>
                </a:solidFill>
              </a:rPr>
              <a:t>un año por cada día</a:t>
            </a:r>
            <a:r>
              <a:rPr lang="es-CO" dirty="0"/>
              <a:t>. Así conoceréis mi </a:t>
            </a:r>
            <a:r>
              <a:rPr lang="es-CO" dirty="0" smtClean="0"/>
              <a:t>disgusto».</a:t>
            </a:r>
            <a:endParaRPr lang="es-CO" dirty="0"/>
          </a:p>
        </p:txBody>
      </p:sp>
    </p:spTree>
    <p:extLst>
      <p:ext uri="{BB962C8B-B14F-4D97-AF65-F5344CB8AC3E}">
        <p14:creationId xmlns:p14="http://schemas.microsoft.com/office/powerpoint/2010/main" val="4193567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120680"/>
          </a:xfrm>
        </p:spPr>
        <p:txBody>
          <a:bodyPr>
            <a:noAutofit/>
          </a:bodyPr>
          <a:lstStyle/>
          <a:p>
            <a:pPr marL="0" indent="0" algn="ctr">
              <a:buNone/>
            </a:pPr>
            <a:r>
              <a:rPr lang="es-CO" sz="2400" dirty="0" smtClean="0"/>
              <a:t>Este </a:t>
            </a:r>
            <a:r>
              <a:rPr lang="es-CO" sz="2400" dirty="0"/>
              <a:t>período de 1.260 días se menciona siete veces y en tres diferentes maneras en los libros de Daniel y Apocalipsis: </a:t>
            </a:r>
            <a:r>
              <a:rPr lang="es-CO" sz="2400" dirty="0" smtClean="0"/>
              <a:t>Durante </a:t>
            </a:r>
            <a:r>
              <a:rPr lang="es-CO" sz="2400" dirty="0"/>
              <a:t>este período la mano de Dios cuidó de la iglesia, protegiéndola para que no fuera exterminada. </a:t>
            </a:r>
          </a:p>
          <a:p>
            <a:pPr marL="0" indent="0" algn="ctr">
              <a:buNone/>
            </a:pPr>
            <a:r>
              <a:rPr lang="es-CO" sz="2400" dirty="0" smtClean="0"/>
              <a:t>Para saber el resultado hagamos la siguiente ecuación teniendo en cuenta que los meses se contaban de 30 días c/u.</a:t>
            </a:r>
          </a:p>
          <a:p>
            <a:r>
              <a:rPr lang="es-CO" sz="2400" dirty="0" smtClean="0"/>
              <a:t>Un tiempo:    360 días.</a:t>
            </a:r>
          </a:p>
          <a:p>
            <a:r>
              <a:rPr lang="es-CO" sz="2400" dirty="0" smtClean="0"/>
              <a:t>Dos tiempos  720 días.</a:t>
            </a:r>
          </a:p>
          <a:p>
            <a:r>
              <a:rPr lang="es-CO" sz="2400" dirty="0" smtClean="0"/>
              <a:t>1/2 tiempo     180 días.  Total 1260 años.</a:t>
            </a:r>
          </a:p>
          <a:p>
            <a:endParaRPr lang="es-CO" sz="2400" dirty="0"/>
          </a:p>
          <a:p>
            <a:r>
              <a:rPr lang="es-CO" sz="2400" dirty="0" smtClean="0"/>
              <a:t>42 meses    x 30 días c/u 1260 años.</a:t>
            </a:r>
          </a:p>
          <a:p>
            <a:pPr marL="0" indent="0" algn="ctr">
              <a:buNone/>
            </a:pPr>
            <a:r>
              <a:rPr lang="es-CO" sz="2400" dirty="0" smtClean="0"/>
              <a:t>Transcurren desde el 538 cuando el cuerno pequeño «arrancó» el último de los tres cuernos, los ostrogodos, hasta el año 1798, cuando el papa pio Vl fue puesto en la cárcel de Valencia Italia por el general Vertier el 15 de Febrero de 1798 donde murió.</a:t>
            </a:r>
            <a:endParaRPr lang="es-CO" sz="2400" dirty="0"/>
          </a:p>
        </p:txBody>
      </p:sp>
    </p:spTree>
    <p:extLst>
      <p:ext uri="{BB962C8B-B14F-4D97-AF65-F5344CB8AC3E}">
        <p14:creationId xmlns:p14="http://schemas.microsoft.com/office/powerpoint/2010/main" val="128601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p:cTn id="5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880320"/>
          </a:xfrm>
        </p:spPr>
        <p:txBody>
          <a:bodyPr>
            <a:normAutofit fontScale="92500" lnSpcReduction="20000"/>
          </a:bodyPr>
          <a:lstStyle/>
          <a:p>
            <a:pPr marL="0" indent="0" algn="ctr">
              <a:buNone/>
            </a:pPr>
            <a:r>
              <a:rPr lang="es-CO" dirty="0" smtClean="0"/>
              <a:t>Nos queda por definir las «</a:t>
            </a:r>
            <a:r>
              <a:rPr lang="es-CO" i="1" dirty="0" smtClean="0">
                <a:solidFill>
                  <a:srgbClr val="0070C0"/>
                </a:solidFill>
              </a:rPr>
              <a:t>blasfemias contra Dios</a:t>
            </a:r>
            <a:r>
              <a:rPr lang="es-CO" dirty="0" smtClean="0"/>
              <a:t>» </a:t>
            </a:r>
            <a:r>
              <a:rPr lang="es-CO" dirty="0" smtClean="0">
                <a:solidFill>
                  <a:srgbClr val="FF0000"/>
                </a:solidFill>
              </a:rPr>
              <a:t>De Apoc.13:6</a:t>
            </a:r>
            <a:r>
              <a:rPr lang="es-CO" dirty="0" smtClean="0"/>
              <a:t>.</a:t>
            </a:r>
          </a:p>
          <a:p>
            <a:pPr algn="ctr"/>
            <a:endParaRPr lang="es-CO" b="1" u="sng" dirty="0">
              <a:solidFill>
                <a:srgbClr val="FF0000"/>
              </a:solidFill>
            </a:endParaRPr>
          </a:p>
          <a:p>
            <a:pPr marL="0" indent="0" algn="ctr">
              <a:buNone/>
            </a:pPr>
            <a:r>
              <a:rPr lang="es-CO" b="1" u="sng" dirty="0" smtClean="0">
                <a:solidFill>
                  <a:srgbClr val="FF0000"/>
                </a:solidFill>
              </a:rPr>
              <a:t>¿Qué es una blasfemia?</a:t>
            </a:r>
          </a:p>
          <a:p>
            <a:endParaRPr lang="es-CO" dirty="0"/>
          </a:p>
          <a:p>
            <a:pPr marL="0" indent="0" algn="ctr">
              <a:buNone/>
            </a:pPr>
            <a:r>
              <a:rPr lang="es-CO" dirty="0" smtClean="0"/>
              <a:t>Leamos dos ejemplos:</a:t>
            </a:r>
          </a:p>
        </p:txBody>
      </p:sp>
      <p:sp>
        <p:nvSpPr>
          <p:cNvPr id="4" name="3 Rectángulo"/>
          <p:cNvSpPr/>
          <p:nvPr/>
        </p:nvSpPr>
        <p:spPr>
          <a:xfrm>
            <a:off x="0" y="3507829"/>
            <a:ext cx="6084168" cy="3385542"/>
          </a:xfrm>
          <a:prstGeom prst="rect">
            <a:avLst/>
          </a:prstGeom>
        </p:spPr>
        <p:txBody>
          <a:bodyPr wrap="square">
            <a:spAutoFit/>
          </a:bodyPr>
          <a:lstStyle/>
          <a:p>
            <a:pPr algn="ctr"/>
            <a:r>
              <a:rPr lang="es-CO" sz="2800" dirty="0">
                <a:solidFill>
                  <a:srgbClr val="FF0000"/>
                </a:solidFill>
              </a:rPr>
              <a:t>Mar.2:5-7</a:t>
            </a:r>
            <a:r>
              <a:rPr lang="es-CO" sz="2800" dirty="0"/>
              <a:t>. Y viendo Jesús la fe de ellos, dijo al paralítico: —Hijo, </a:t>
            </a:r>
            <a:r>
              <a:rPr lang="es-CO" sz="2800" i="1" dirty="0">
                <a:solidFill>
                  <a:srgbClr val="0070C0"/>
                </a:solidFill>
              </a:rPr>
              <a:t>tus pecados te son perdonados.</a:t>
            </a:r>
            <a:r>
              <a:rPr lang="es-CO" sz="2800" dirty="0"/>
              <a:t> Algunos de los escribas estaban sentados allí y razonaban en sus corazones:  ¿Por qué habla éste así? ¡</a:t>
            </a:r>
            <a:r>
              <a:rPr lang="es-CO" sz="2800" i="1" u="sng" dirty="0">
                <a:solidFill>
                  <a:srgbClr val="0070C0"/>
                </a:solidFill>
              </a:rPr>
              <a:t>Blasfema</a:t>
            </a:r>
            <a:r>
              <a:rPr lang="es-CO" sz="2800" dirty="0"/>
              <a:t>! ¿</a:t>
            </a:r>
            <a:r>
              <a:rPr lang="es-CO" sz="2800" i="1" u="sng" dirty="0"/>
              <a:t>Quién puede perdonar pecados, sino uno solo, Dios</a:t>
            </a:r>
            <a:r>
              <a:rPr lang="es-CO" sz="2800" dirty="0"/>
              <a:t>?</a:t>
            </a:r>
          </a:p>
          <a:p>
            <a:endParaRPr lang="es-CO" dirty="0"/>
          </a:p>
        </p:txBody>
      </p:sp>
      <p:sp>
        <p:nvSpPr>
          <p:cNvPr id="2" name="AutoShape 2" descr="data:image/jpeg;base64,/9j/4AAQSkZJRgABAQAAAQABAAD/2wCEAAkGBhMSERQUEhIWFRUWGBwYGBgXGSAfGhgXHBwdHx8cHB4ZGyYeGhkjHBoaHy8gIycpLCwsGB4xNTAqNSYrLCkBCQoKDgwOGg8PGikkHiQsLCwtLCwpLCksKSwsKSwpKSksKSwpLCwsKSwsLCksLCwsLCwsLCkpLCwsLCwpLCw1LP/AABEIAMEBBgMBIgACEQEDEQH/xAAcAAACAgMBAQAAAAAAAAAAAAAEBQMGAAIHAQj/xABPEAACAQIEAgYGBQgFCgYDAAABAhEDIQAEEjEFQQYTIlFhcTJCgZGhsSNSYsHRBxQVM3Ky0vBDgpLC8RY0RFNUc4Ois+EXJHSTo+I1ZNP/xAAaAQADAQEBAQAAAAAAAAAAAAABAgMEAAUG/8QAKREAAgICAgEEAQQDAQAAAAAAAAECEQMhEjEEIjJBURNCYXGBFFKhBf/aAAwDAQACEQMRAD8ApBy6RId4IkAhfDujvx51axZmswU2GxJE28sRPYEfVLD7x8ox4/rDyPubHlnsWxlleDdZSaormFYiComIWNjvLR7MSU6FVZAcnSLiKtvDsTBjlgzo0QaOYUkDZhPM9oQOck6b+GLFlOFTSBW3OB8sCVATZXqWTznViqtGo9NgSHUlgQsySCQREG5HLAdLjDRNj4qZ+VM4a5AV6WVzS1GqdWajBKc3CHrFdgN1DBiAOZHtwrHAVr1a6UlWmAykNM7rIACiy+t8PIyhFbYIykyRelDTZpjuPLyKDBNPpgefzxHxDgWbagE0K4QgoyPB2uQpHaW0QTzwTwx+x/5jLgSpRWYQSwhi5XkRBXbY8+S8Y1aG+ao9pdLuRX92P+cg/HG/+UtPmF/sCf8AlqHDHgHC6NRKxqUKf0bgFtIC9oNzkWIAIn60TthqejWX/wBQh95+/GvH4n5FaZizeUsTpplePSahaCB3wGH3HG46RUm2cx+2fl1eHbdFMsf6EewsPk2BqnQvLn1XHk5/vThn/wCfP7JLz8XzYH+kqB/pnH8+KjGKlJvRrE+1Z/exM3QOh6rVR7VPzScD1ugEjs1z4ak/Bj8sI/CyIqvLwv5/4TNwtiOxUY+Yn5HAz5Kv3i32cQP0Grj0WonzkE+5MR1eiebG1Km0d1WI/tEYk/Fyr4KryMT/AFIOWjmOS+5T8cYVzIFwfaI/eGFNTo7nRtl3P7Ohz8O17ZxDQy2aTejmB+1Sc/GfvxOWKUe0VjKMumhy9TMDlt3aSfbB/m2IqdfMc1aT9iwjz/wwvfi9aO0lQjxRwLewjEP+UVQN6KgdxH/bC8WMM/0hWU+g4tbsDYbC0eJP34hfjFYyQrR3ER/iT8vPAS9KXi+j4R8Y+eNh0o+uYHLSBHx+447jI6glOL1hyv3nu8OzGI6/G6p3geQAP7uNP8pl5EnxkD5Y2bpFTi6r/bOOp/R2jynxJ/Fj3aRH4jzxqeNkAlgOcR/hjZeIUjsqf2o+RnGHM0Tuik+DfjgDAI4udztyFvfcY8PFW31HuABMeXlgxzlyf1Tz7P4xiCtSofbHnp+8nBCRjiT31VLTMad25bidIxKOIG7GqCf2RjT81o8qjezQY+ONzwpDtWPtT8MdSDYPUz7EEwPdEe7EBzRO1P3k38xyGDv0OvKsvuP3mMa1uGqez1ygc+RPt2OCkgcjTLcaFO3peQ7I8rXPjjMS5To4DJFVLW9IfhjMWjFUTlkSYrItPl7x/wBseU1n2gj4D8MSBew3hB+YxpQN/aMRHD+C1YMRvqv3FUcj5jHSuj91jvg/djmfC+y1MnZasHyJC/fjpXR2RSkC4kCeZgR7JjAXYsuij9JKTUsy1RWlHZtrQZJ0kTeBsf5OnAM/1GbKuRFXSFaNmXYGJJlSoHfIxaOmxqZiivXUqdOpTPZKVNU2EAyAy3Wb2uOeKAcoKgp1Kg7LKCeRhTpsQO6MUdNUxUy/LnEpB9JqKCF0i4Ddq7qQIi4Ei98AdKKQKUlR4qmktR1VS0Np0AW9EsIMn6p78AdGuiS1ajUKFTSpg1mVgxRVP1gILmSAF23JGH9ThlHLKqU1HW6qiNEkuUJGsliSBIFyYuRhGuCsZVJpWQ9Esoa+lKYWgVpguHJqfnEERqUBQqhipiSbect+j1J0mm+wGpb2i06eYEg2PjhV+Tw6atZmF0p28IcTHnYYfUc3SR6YqfrIZVAuQNWme4CZv4Y0YcjUkzL5ELUo9jBaOPOqwX1eM6vHr8zw+AIKeMNPBYpjGppY7mdxBSmNdGCurwLn66Uwpq2ps2kkg6QYJGordRY9obQOWFnl4xsMMbk6CaVEAgNYmwnaTtgmnU0+n6M+lHo+DRcR34jrURCyZVgAGmd/ROrmPHxxNTrQSrWqDednH1h9rvHtx4c5ylLlI9dRUVUQLpLlSMtWZDuhJg2ZY9IEWMDnivZrOLWXLomZVGCpZakKQViCCdIMg+MYtvUGD1cXmaZ9FgReB84xyzNZGrRfQKSMvWPHWohNk9EzuVCg230+Jxz3s0Yn8Nll4FS11lDOHDXAAEBXDaJN5Jif6viMOPzFDvTT+wv4YS9D+HCkisrKwpB6zuNjVKwoEWIAiO7FszFLtt5g+8T88b/CklcTD5tvYlqcFonejSP/AA1/hwPU6M5c/wCj0v7MfLD408RlMb/T9Hncpr5ZWqvQ3Kn+hj9lmH97EOd/JrldIZalUS0QSDbSrd07mMWo08LuOBuqVQJTVL+UGLc11aZxn8iEXG4o2eLmmp1JlNPQnLkwtSoT9iW/dEezC/LdGaNQwmYqEFdSnQe0QY0hTDFptti/8KpQB3g/Pu/nlhKmWcZijTSrrc06wBMKUQglAbz2VPpbm1tseQm2rPXutFazXRDQ/ViqtR7AgIGhj6s7E+WF3EuEfm1TQail47SqLqe48p5xy54sfGuO08uDRyban2qZg8u9aXd+1imufd88US+zlJmxrHwI8QPuGMNXuAHv/GMQk4wCf5/mcdSDyYyyHEcyLU2nwIJge7GYzK5PVYibbA7ecc8Zh4y0JJKzzL3PnIPtn7xgVE3HP78Er2X0nkfgb4iqntAjn/P44ylw2hTlXtsdX/KW5/PzxeM3Tb80poNQ1uNWkSdIBYxY76APCcVfJ5HWKYp9XrMlg7AWAIFzyE7c7YvORyD1KSgNDqpkDtgnqzyDXmDBBG+wwUmJJ0tlPz9CadSK7mVMIzahIuIsIYRhFSyWohCz1fqIWJHsXyx1jPZKqKLrVVShUhirgWKx6NWAD4Tvikpwk0zoRHQwwqZh7NUZSAUpqLKgI5eN8NuK2xoyjN6Rv0Q6xK+igoastNlP1aYLKCznaBG3fGHOa4T1SlpLVDUdKrEmWJYsPJdiB9vCnohmEy+d0r6LE03JNgGggluZDAGPPbFp6VZ+lRZhVqBDURWC7nWjRsJNwwvtCeGOkuUNC8nHKVfoxP6Q0bBiwby9I/ujDLPUtXEHXQxK6TYxZnep9YcmHuOIOjwB4mhEQabNb9hh8hh7m+FFs1UqCq1Mk0wSoWyqgkSwNiG3i2Oh0gZXU2WArN+/HoTAhz4A/W0j3RUS/tn7sLOIdLFoga3QTMCmy1SY7wGSMeh+ZHlPBJvRYDSxr1WK3kukYqmRTzDAEdnqgSwkTpK6oI3gtfww8HG6AIDO1ImwFZCkxyluzPtwY5kxZYGic0+4YTVq4YurjWpMMpVhpiLFkVgGDAuDMjUAbgYY8Q4ktMpNRVDB7kiCYtBE38sBtSaqD9GzBdgQQoBvamCHPm+gYz5srbpFsOPirZTMj0up5OoaNWpryrGGUkaqc+sgAG3MLIO4jbHQ0qhwqO4LEA0avq1VO19tce/CT9FPUUhGChpUrQo0QWOxlyrBVGx7T929sA8ArPkyMhnwGpNJoVAZFzOkmFgzcYjJJot+6LWuoHRUhTNtQsfaLg+IOKX0o4M9HO0aqOSH1MoZp01ABquACUZYE7iSb3xcC4oWd30H0WJ10yO4hhKt7fI414rwilnKOlXTsyUYCdDFSvfIscLBfB17sQ0M0dFTVKllCgN9WSTEWPmN8WMMSFnfSPlhBw/M5ilRBrClUUNpIdYYMDDFSLHtyIIGHC55oYgIzE2VqgW2ld9IbnPsjFcElCdsXNjclSJyuNSuAlrZhvTejRg2FL6Rz46nKgX+zfG2b4wymFytWqe9dAX2w1vdjYvIRl/xZBWnEddUCnWVC3ksQBHOSTiscS6bV1JpjLpTbxOo+yIxHn+IGmq1s1rp6h9HlqdQ/SH6xB/Vp33wr8m9IePiNbY0yFdbaHVxJXUpkNGzT5R8cU/pXn2FUoEWmKepZU3cOslmPeRbyBGD+D9Jalao3WwC0FVUdlQJ7I8IPO5xN0i4CKgNemTrEagYIIE7WkEA+WPPfZ6cVXZQnXwsNh957hiBv58f+2DK1MmeQ7zuT9+B4A5Sfv8AE/digSPT3+7Eqi4Nu7/AcvPGoaD3nv8AwxsJne/87nCuw0McpRB3E+An7sZgjh9O0yAO9vugYzCpMScqYPnsudVkaQYmQbSY9wtjY5WTamdyfSXnfmRacatmSWMoBJt2rePqz8MTV8waWkmiSGmCri8EAzK+I9+Fpse6DaVZ6ao6jTBAvoIKw0kXM238hbDnjLMEUUqjqxqrDnROnS+6UyCFllEnYsvnhDkeLK7KBSZNIdpLoZIpvaClr8+6RuRj1eKCooXqGQSpUissoZAJgILkEj24KTQe+wqpkKzgGpmTW5gOX0jxXtNB8YwfQ4VXqIqGqAi9siGYkSVgMBqAa9oMYa8P4OKVGSFqqAWYOgV4AJMMLFvEwT34Hy/S6jl1UtlswAyhVA02C3MnrOZLHflgpN+5hlNL2oTcW4ZVGgUk0z2f1bWUwZPZkwQf7QwXRy4Vmc0szXrMnbqmmxYsTEgFRpVQAABynvwzf8pNH/Zsyf8AiL9znGv/AIl0f9RXA/3gP98YaktWReSb3Qtp9cmZNVKdZeyQW6qpN1vHZnfl4HvwQ/GqqCTSqVZkspVx2mAFyt7Du+7BTflSoD+gqH+ugPuDMcEJ+U7KxejXHsH8Qx3CK+QSnN9xK6udTrF/8jQUCd1qMD2TurzEG9u7Bq9JMxTkUqWVT9ijHxJHyOGf/iTkmuadYeaAz7mPxjEv/iNkOaVv/ZB/vYdJfZPf+okbpDnqlhXjwVALTE9oT7O7A9DjdeSHrO7bgCNFwRclbmCZgGMWgflCyJ3Wr7aI/ixqn5RcjtpqDzpj7mnHcV9ht/6ijL9IyCQidTIJ1F1iYsdK00WTG47V/PG+Sz6vRFSpVBpuTsw1NcqEA5sYJM2AM4fr004eR+vpjzU/LTjD0syJM9flye8gAx7TOOcL+Qcn9GqdIlpICsFfRVU/dXy7z4k4qvH+IHNk9YRC7KuyE+O7N/MDFmq8e4c3pVsqf2mX72wMc3w02FTJjuHWAfuvhFjkvkV7+AHob01NNvzTNHVsELD0wdh2ufdO/ni/ZbM0d0Cie5Y+QxRczwXJPdamWQ2grVm42swOA24nXoQuuhWSfUqKzEdxE6o9ndhnyXQ3BSH3TIFoWiQbl20kSCOUC8kwfYcKcrwKjpB/McxWbnrIRJ5iWYbHww3TitLNUlEqjKRHIBu4gbd2CK/RnJ1D9IvaJkguRfnYED2jHcbdjXxVMTgVaX6jJ5HL/aeqhb4X+OBzWzdVtJz+XkmAlJ+0fABVv78WBeg2R5KD/XP8WJF6KUaUmmjrIuyGTHcJfVfwweLFU0iq8QzdPh9iwzGb3Aa6UQeZ5s3ON/LFNz2aeo5qVXLu9ySbnw7gO4bYufEehdJSSobQZMnUDq5hgffOEz8BoryY33D387nCuVaKxaexPk65Vg0wRsO4+P4Y6Cc6oTVdUMdpiVF+WrSRv4jFXpcCoc1qnwDE+2VnDHL5UUlUUmqIrOJlj9ZZEMN7n+Ribdj2VfjGbD1nIsCTcNM3OzADs/jhc7ezFqrcDpydSPInZzHnywPU6OUv9XVv9qfmMPzRxWdXd7+/GyVBYYengFHn1vwwTkOj9DWs6muoM2F2A5Hxx3JHWD8ErSCKcsecA2HdbHuOk8MoBBpUBV7lED4c8ZisY6M857OScTlSBf1txGCs7RdqaKqlijOLbwWP8IxFxavrZTESwHnJHdgz87NKmrMurUzW8wfHz92M6Zci4TwWtrUumkEOom5k03uAPaZNhvyxNkuAViwVlVRtOobjyJO+COG8ZVolNMBiQCfRFNyZM7dkEjwjniQdKH1ajTHf/MvhtsFst934eTaSApvykapPlI9uK7meDVAE56QJtzMk/Fjiw8Lr0zlnRyR1gZrTaRNjcb9+FtXirGsaVNJK29KO7nBEXGOkrSFTabBaORYD9X47e73Y8bKkH0DG/P8AnniM8fqz+qk+Li39mMSL0grcqX/yMPvwgbYTl6DHYGfI+6wxIOGMSZSf6pmfaP5jEK8bq86E+dWR8cELxSr/ALP/APIs/E46juTJhkgAOwJ7tJ/DHvUiQNMDnY4Hbidf/UR7U+4nEg4pX/1Tf/Gf7+DxByYZ1A7lj2beXfgaqgYgKq+elYHvHdiL9K1x/ozN7h85xn6Tr/7FU/8AdX+HHUdyZKeHUouinx0pf3fzywHXyNCYFJRzJCAfEDc93diU8Tq88pUt9sfwxjF4s3PK1P7S46juTBHyiA7AdwE/cd8Q1spT2IUnxkx7zhg/Ff8A9ap8P4sR/pYc8uw8wf4DgcQ8xW3C6PNaRn7A+F8R/omjvoT+qpt7jhz+nKf+rbyCGfimPDxSgd6bDzpr+IODTO5AXClpLUsire86vvJH+GLNxtKVeiupVdgGGrVBBUSe0pvYDbvwobiOXWIJ/wDbYfKcZRzFOoy6ZKozNCowjVcjTHaJMNsI0EWnDK0B0xBX4egkAG32zpUeJ5nywKU07VHHdFRx7obDupm8ttrK/ZZVWPeRgWumWYzrHv8A4cKrGsXfnzxBq1j4da/xl4xCc8+wq1Nj67W+N8NBkssw9MDyJx6vCaOwOruGr7pnBs7QHxbVRXs1KhN7l2O2vlqi8DlyxlOvUlgXcgkwpbneCI7jacG9I6IJUWJItHfoP3zjKnDqMsRVkk7dYCCZ5gCcdYyE1XMVWfSr1XYmyhixIJ7vxw54b0Vq2au5T7CHt+1lOlfK+LLwrhyJSTq1ChkUtG7GBJJJJN55nBhp9wxVRVEZZKehBR6NiT9NVgci0++cE5DgSI2rW7EG0mF7/RG/tOHNHLb4kpZYzg8ULzZLRa25xmJadMbk48xSPRJ9nI+K5cpVpiZ7Y+YxNmK3W0KYUQUquD/WUke2ScbdI3ArLI9YkfD/AL4ly+WAoKxN3qEkeIpj8cZF0bH0BZDIMHXUQAdSyRMEo3KRPttjejlHInRbvJA+OHHDaBlNxLOthyNN58t9+WG2X4V2dVQ6VItYyBO5CqY8jhlGUukI5qPbB+F5yo9IUtToNKqTT30atM6gLQQMa8CqmrmXqEXdgwHgxBH3Ym/Rr0tTSGVgCjLdSvbO+/pMByxP0L4abVCpmwnlYr+GBvoLkmrRBR4QxPq+cnc37u6MF0uAP3qfa33rg3J07b8hhnQp4KiTchPT4HUFpUe0/wAONjwGp3r/AGj/APzw9VL4k6o9x92G4IXkIBwar9n3/wD1xuvDKgFo9/8A9cPAuNox3A7kJRl6sbD3j8BjCrjkJ/aw2c4V5qqLnxweCO5AT5zfsGfMfjiMZwn1WHmy/e2IdZLEAKNriZ2PiO6cerQzRUFKAde+Y+beOJ07pFNJWzd8y3c3s0/xY9Gb+ww933HA7UM2N8p7r/LHnVZuf80P/P8AhhuMvoXlD7JK2YO3a9sfx2wJVqm/ZY+yfkxxPpzY/wBEf2E/hjwnNf7JV/tf9sdxl9Hco/YEXaY0uo8B87gzgnI0WaYVu/SVnvF4tB29vtxq+cqq2hssQ0bM0fHSfHB2Q4g1LWxpKCRBhj6sn6o+t8sCh71oXZrJVN0pMwgXVSQPdtAjxuPHANThuYb+gqr5i5GLL+l3XWFAFy3kt++fW+Y8cQZjPVNR+kaIERAuSR6oHLHUkcpMQf5P5mBFF/bA+eJOGdFHaWdgunkCGbnyHo7HfDTQWJDEm43M8sRUqRXOWtNKoD7nI/HBBYJx+iFanA9FyPYRJn+1i2UcgpFlUE2nSJg23jFE6W1zrW15Zp8IsPhjp2SpdlT4D32nDRSOlaFfAaRNBR9XUp9jt7BYi2GiZTEPBECvmKcAAViw8Q6z3d6n34baCbAe7Dx6Iy7BEo92PDS3wWUjwxE+2CLsgCXxmJ0px5nGYZAZxzpOPp0n69vbGGeYpmnk6bjk7Nq7tSJG/MaTbxwu6U0v/MU+X0n4YnzjrUOmoQFpaEE99kMRztPebXjGRS40zdx5KiHh3EC+tCSQKdRtWowCEa7EGYEkx3wMb5fO1BVap2ladWtQXpsYvOntANE3FiTgmvkKdAtVDatNOp2WhdNoEELv2wAL9plPI4Hy/C6tJRWRKqqY2I1jx0CzL5AHnGN+HPFt3qzDlwSS1stHCekHWAitSVVInWjysn4gm9vxwLw7haUqlSpXzNTq0IajUSs4aG1G6gGwmOY8MAZfidNx6YJBF/EGRO8EGLHbuwdwvpJTpuyVGOoG5cXMgENYWjaAALWwPKXFWjvGtuiw5RwAfpVqERBiG0sNSlxbtETeBtsDOIuOcfp5SmalQFjslNT2nbuHgBcnkMDUOJzVZWqIdSalXUuoKO0NlBMqWMSYjzxzfpvxrrszqpPqVAEQqfazCORPP7IxDGuRaSpm+d6b5yurOK7ooaTTpHQoXldQC3tabEx3LKHH8wW1fnVVIOofSPby7VzFh54WPmzaZJBm5t8OZ75x7+fMQZO/OBPv39+K0HRauGflLzqVAalU1U+o4F4+3GqfGTjqHR3pFTzlE1KYKwYZTfSYB9KACL44Xl3dIXTeCb2kEfFd7TfFz6EZTM0M4NcnWssNTQKbIW1EadMgqqwTMso8cBpCuPydNzNcBcLctleuZpMKu/zgey88sa8QzkDxwqoV6jdlW0qWN2EqKkKwtzbQjxP4Ym9IEVY//Q6aS9Jiw3JsY922/MY9/P8AqaaII1EtvtAAv8Z/q4TUuJIQzoWY6SVFQACdMgBgBCy0ETIA8ZxlbMlynWVBUGmZVdKwSshTHaWxG3PE+fH1Lsr+Pl6X0W3LZlXTWTpj0ptFpviL9JpvNvZf44SZFiSfpHUIVgqBpBZQdTAgho2vYDDirxMkClUh2chQAIDlpsAJ0kiSOVje2NUc0nHXZklgipfsetxVdJaQQOSyT+7B9hONznVCgklZj0hC+8nn34Q5aqVOmnUJNRgKbFp0UyGIqAGQuoIVW28m8Yiy+XLsml2YsxDlaxfUpOnTUDTqDGRMiOV8T/NO6ZX/AB4doI4llnrZn6NSxACm2xGqZ8icD5rIMlN5iCzXBBAJQCCVJgyOeEA4tmM2ygKQNRmmp0oDLAmoWPbYG5ZjuDpGC+jVFqVchaqGnVU06i6WOnSSKTSbEBzpJgSpbflbJijFXKXq+icJyeox0vkNqG4PLUSd9jIHK9yPZOIWIBi9iBy3DHxwZxbgZpDVToNUU3KqwBSblTqUki8ThPXqsoDCmJJGrUxLC9vRWDI8rzbGOSa7NMafQx4dR65qkanCQAqtEm8litxGwFrXMTgnqlJXRSAZEfUoqFmHqtGtjqEMDY89sIuGZk5akeqYsWLGqBBamZNwsyQBBkgj3YCXjlZ1lcu5OmNSJqKsIlxCli5uTeLxEYUrxHvEuj5zVRDTYaW0Qx20kCYnfY28xyxcBUjsrcjfuHhIn4gYonC3q1KVOFLSrMFaxPbeQbi3PTPI9+D69Q6BqygMg3T1CDANlkE32NiPHBTSEcWwrjXHjlatR0Qs9REREJt12oATygLqbxBxXuLcP4q5Jq1WcLuUqBUW8Gy6QCDzv54kzFSrWai9MaqlJgy6hZmpBiVJsCd7+WGeZDsurN1Ci6pp6gsGmQ3aCjst6pvG4GDf0FKivcN6TZ3J1VFVnemYlHOoEEbqZsR4Hzx0rhnFKeYpipSaVJgg+kp7mHI88c96UZTX1f5sHrqsnVTUuDMSxKSFvOJehBq0etqFQtNgB9JKjUDv32Ej245NrsEop9HSDjMK8pxoOJEHxAIv5GbYzFou0Z3F2UviASqddSlCBgTcyI8bATAGCsnwSmapfSCOy8ySCTcfCD5nEldDIAMMQSD3xyI52xtluIEBQyxaJFhaRHhtYbeWDlwa9IcWbdSFXF3PoOUNh6QvHWqBe5JIRZMbKR62LTXWm9HtuQO9dz8IjzEYR8byNR9fUwXCIyiBcAu5gm8wqmB3DC5uMk01WKrSSpK1IDbQFAMxYgjfe+MSNq2hlxPhOtUp0XptVAVu1paroLGO3uFiBG2/lgjP9H0c6HWdJJVlsRJ5EbSOWKknFGZhVUHrKDFh3tQmCh74GLFS6a0KySS9NpsxUXi+4kA+cYpKL7RyVEOa6PU8s/WGpVYIuuJXuNiQsmxjHLSQBG8D4jF4430lqO47PYcFSGuWHo6T3bgwO8XxRwdNmBBETIgyN8acXRDImns162dxbu2+WJctw16iPUC9hPSM/Ic4ke8Y3oIrG0iwERNybknkMXHopRbLqyZmaE/T02IF9EFhB5kAW3sfDDTnxWjowt7FPRPo+cxUC6EYKVZmJNqYNwNLbnYW9ojHTKfEEAKIhVUIXlpMTYAGRpEC454RdAa46mqyDSTWZjAiQ06fhhtxHMLcBCpV2EaYDTdrne+nvtHfiKlc9jTjURL0j40yaFpgGrUYKoOwvEm/s/wxrxLg3ElpK3WpUCjU1Ol2brPaFgHYCbjkIGIxw6o+cpVTSbq1PpWHqyCsntEEnYGLYtVMUdfVaAwUlkk1SQeyZ1G3pLvMXN5kYM5ULCOiudG6VbOqK1SvNNDIphQJq+iAY3kODPOfDDDL6gWWoLL6gtoBIbSNO52+XLEv5P8AgxArMbUjU1Dwhm0+dr+FsWCvwkazWpABiwJVvRYjmDyLQJmx9pwrx8laG/JxdMq3F64X1VBYaw0nUHUEIABBIm3pAXM4H4fk6ldaeYqHTBIpaa0BLvctfU2pnAJEBYB5424nklqVnJ1EgsKb76AH7MDZhAjv7RO+KfwrOdV9HUdwqNAWFZQ5PaLI9m2mPxxX1RVR0Kqk7ZbM3Q6hw1Naralp0ypfUksgpqaZ0+rIpiWtrYwYuyyWeoDMrToVgKqM3WIabaXCrq00mBK6QwBuFJjFSPETXT83Sn1q06mt6igr9FKnSB6QGuYEz3d+GPB+C0qWay1Y1KiuHWqwanpQozEFRzEAxc7RbHclSUuznBp+kbfmNNa2Yo1DUCms1Q6dtFXS1Nu8Ahys7AoPHBy8QSoNDsmt4mEB0NpBkszhmYSNQVSBNsE9Lck9BKNZBLU4ovB3QMerN+YMC/1zgThPSnLOZSnprI4RhAJaVPZB8ka4tMDDficnaIflUVTLNns830bLqmrYCmQNNdT2pJBhILkyDYA4R5rjNJ8y1EMXemv0hFOREgi8QImL37QvNgp4zxnNUUqvSqxqVmCaFIULCrEgw+mZPOBaBiqdCM+EzjGo5CmRqJ3bXq7V+0SJPx5YrlwuMbYME1O6Ljl+G0nzZqUqqhkOmrSKFWGtgAQZgDV2g4kGOU39zvHstl+0ailtRsJJAmxsL7Hbww14pkKebpmnUa8WdSNYuDb6yzEg2OKXluiho5ynTeolVEHXLYi5IRFdTIvU0mATIDYx1GZq5NIZ5vjFBAtUtWpBNQGmhLBCx0llZlCWmNR1GCdMCTHTzGVWHpZzNLK7lQSym5BTqgonwb24Z8SzVKtU01VVzqdgxVToAUS0MpRmJhZI5Yq2cyvbUJVnUonWsFWm3oWuCLADbliyhFaMssk+7LBkOMZZmoUk1RTqEFnAGtGnUZWQN4wpqs6VqeVqoz6CUo9qJDMgpkNB7MLBYXEnmMKM5l2R20mmZYMNJO1lIPZvMGfPFg6M1lp0mNdlXqtb0yxEIaqaVhmvIZZgd/jhHCikMj6ZZkylMUwWdym6LTqMgVTsSymTUazFmJ3wdwLNMVqU6lQ1RYoWYOQuzKW9aN5Pjiu5birHTl1ztFKqswCs2khAqhUbWA0iDt34ZcMMV6YV1YyA5p3Bnc8zHjgXXwNVoc1aYQ7wvLwjlvt+BxmPc9XQfrPRJ3Hf/M4zFEiTbKjnqkdTVGwqIx/ZcGfdjM/lA1QU9tauB+0CGB/e9+EdPpHTcGnVOhRZBEOdwJOoqLnbDfLcQFerSdYsWJAMwWX0SRaRf340ckyHFo06KuxdWcQzEbfU6tlW5ubBTbab8sAdJs2KdXUlKmdRbUdJ27NiRYSQ18M67EVXCekzKgPcNKj+/wCz24H4rnuqrHVJpmQDH2mI593LGKfX9m3C/X/RVuHVwMz4MCY3sRMeO2BeH0TrekASdRXSN2EOlhzMEH2YbUuEtVzKunoFdTN6qqCQdvMCOZOLBSYUtZy9MANdqhABcnxJAAMGwPPE55FHo1xi2Lv8hsxUC1KjU6QWTpJJc+jAhRadPPAfEOiFN6x6zWhc2ZW1IzG9iyAqY9Vu4xi0cC4s6v8ASJpmBr02HOJWxHtwy45wlaosI1RJHL6rDyaJ8C2E/JJrWhkoqVTWmIeD9EaVF6YVSSJlz6R79reG3LDDpUn/AJWqVAnSd9tjibgecL011DtoSj+DC2BekCCvSelrKq0gsO8bDxAMT5RO+JxuUtiT9Do5zwLpTUyysE9ZdN/UIMhoi5Amxx0rhOXopRFUKWDL1sMdTNqAJZyR2qjNC90xbFDo/k9qlj9KugXLBGMDyIA+OLxRogKFX9WgSmsnkhFzHMlVAgXkxtjfJqOzHubo0TgFHMahXNN8we2SJDpHqrcaUWyiO7Eedq5mmEoIWbW3VqbExMAs8SJDBQfsyeeJi2WL1KXVog0jWUZbHUC2pSdZ2GwPie5R0hr9ScuFmaS6zPpancupMRcAKSPtYk5OS2WhCpUi/ZOitKmlJQF7IZhOxgb/AD9mFXTXi5TJ1OqkCVTVsTJ7Ud3YDXxHwjpBRzAg1EFWAXQmN9iBzG1hthN0yz4dKtJQdCUKlSSIJYgItiZ5v3csa8Uba+jFPTfIA6ES2cpqdgGoMNwXBzDU2HiooqJ7hiw8b/JxTquKiGJ9NTY2MHSymDv63fvhB0afTm6DLsc1Wc/s06ej3Fq1THUKAksNxBHtZV/DDZ4pyBjm1pFTynBzlKQFKn1ZAmpYkktAJcgknSy2JMQ9og4SZrOmooy6upqVOwsVNelfWZjfQiLLGSfRxaul/CalYI9DWtZTIdWCMoI7UEsJGoL2TIN8ecJo1amVBz+Xp9cJ1svVB5B7LzTPpQfC6zzjEHhXususzqqGmZQZnKlN1qKUDdz+oTHf2W8CRjm3QHKArUZv1ge88mH39p/7Jx0bI5l1LVAdS9gNvDEB5YSdySi/DuxzFzUyWec6IoVqrqjAjSYclbzZhJEGLE41ePPdGXNBuDotGYK6hNwV0D+3+AxzTPIKYKejBZlbyJAnw06b8j54ta8SNRiEWqwpsah6tNRUNAMyYEEbXPaGCWyOSL6qL1dQJkVqYqENCnUiagqsD2IOqeeH8mcEuK7E8LHNPk1SYgp0K+hK66kZVAPvsdMyAQd45DvxL0e4wHzivXViSoXTTMQdG5BB27TRa4xa+KZDL5nLl1y6UawBhkRUOrSrC6ekjKw328xis8Cr0KWYLCmzs9LSsEAI0S5OozdAy+0xM48/R6m6GHF+HtQGumespsgCtqgxIa3qtKjvEzgHRIXMH0NYLLuyqXgG1iJU7G1u/Fn6W8RpsgFOAr9pCIgIIgj38sL6GTaplafZ0Np9ItKxr1DSoO5NjPIDecR/I12H8UWtlafiVMAvILQNCurQah2LCIKg3g2NuWIuKcUqZr9Z1p6tdJZWAN4N6YGlBcWkDli2cJ4ScvRqZpwhrAN1BHaFMKNJqQLawRA7tLYrHFa4hg1ddSSoCLf0oYawAWF9RUgGbgHfGqEm0QnBJ6A6mcpJThVLK4uKjBnYjcEEHSOasBaN8A0cm9Kn1omm6ssMG0sJAM2ubX9/ccGVeI6dCMyVkBKtpABIOllJMSGtEgn0TznA/Fc1PaYSWGoi8iWaeUDtHUO7UMUJnQ+hv5QEroaeadKdZL6n7KVFnfuDg7jnuOePcczFNawuzagZMgE85J7z6N/DGYHEVkvBMgKtWkrTDsFtuFm5E8747Nw3o9kkpBaNIU6hiDJ1Fhfcm88+/HFTxBjBWEYWGkRAAIn4/AY6vwpWOVpNUnVoDTzgXG3hiUpcXZZRUkaUwKbVKlRNDIzGCIJaFAAJ39lvMzCbiPE6B1UqjjUG0gAEnlG03nx54e0skYSszs8FnqBwFOqqxIcKSYXSVAQ3CxYyYrHRno+6Vqtask9SzKin16m5Yd4VDr847sJJasfG6Ya6dSoyyg6tWpjPaZiLA/ZHaHv540eZIJCiQsBZv5kD549yWaBL1qnbk6VkxYAyxJItaB/3xBRzFNnUmn602I78YmrZuWlpDvKZBNBcNplhJCkesABv3CY8cP3UhluPo4RgI7asIO2xBMx9n3K+EZhWpBdIg1QPrAgRO1/WPL3YOyNdGq1UB3m58CAb91zflhoxojKTb2Lctkgc/UoFioqIjWi5UQRf62iCfE4LbhoptzYKBptLaYAEgDTrDKwNu7xOB8yIr5LMRBLCnUJi7PEbWgMkf18NePKA4EtpqLUbs94FN/mT8ca8VRXIhnubSv4F9TiKsD9I4YT2SZJI5FDve0WxsaIFPSFVhYHUxAjaSQGi/OMIxxZiwYUhUMfrqjQmk/a7IF7EG4Ijznq56kpmouuoeSmoqz3QHlh7AMGc4yab6MP5lhuLuwrM8OMAhhY/W6ybyPS0gRvYX5yLFNneDa8wkO+mpJqFyDpKgAnU2kaWWCJIgyMEnNW1MBT8VZ6YH9cM2lT9pDHN4vgk5rU5Ch1qrINOs5qFtj2TU1KGgSLEMPROEyZMaWlo1+O5T9UZCvjv5PhUVWo5hRUgCHUBCQZs6M2lhA3t44jzXCK9KjUbN1qZd6egMSTAkWLKpDHSGMzJJw0XpDc6kcNewIMnmIsdXhGNqPSzSJ0VVU+tpBUjvsSI9mGxeRKPXR3kYVfqdMW8NrZeiAzVlLoriVVmADVGdyIgM11F/q4PzfG+yrddVcMDoKgKoYGCrBixBBifMHngmpncrmAS+WpVJESBoMftUiPjiGpwbJmnoArUlL6+zU1ENEWLqbQBbwGFnkc3bZfHDHFLX8nvDeO1dVMAmtTqLqCEfSAaS1o3Kwykd6mMNk4spg0y7TMAbnTGoeDCZ3nCfhfB6NGotSnmXYoGULUUAjUWJhl2Pbb1eeGNej19U6qhpC0nrQ5qEAxYAdW0E9qQSLd2A0vhkYpq+SDOGcUUMKLBXBUurICNRmZjke8eIwPm+i9KpIqZzN9UWDFHqI1OVOoCWS8HksnDDh+UQLqo0yslgyCATDEapHbIMTBbmMHrK30BT3lr+8ycXjaWycnvRS635PZipls4apRzUVK1MhWaZgurDnziMK+C9IVywrU6ydWxc6gwJgWBQ3J5AySZ3nF54hxgIRL9pth3+zf24ruYFPrDW6gGq7Amo6gsAIWFkkAQV7Q7sSyTiuyuPkys5/pZRpqKdBhFhNyAAIEaom1hgDotwkZytoJcU6aS1RCAVK3EEgiS1udie7HRE4pVAMMQCvZaFKwNtQZQAbiY3G04jy+Yq1iQMxCK0EqyBVtsbBASO4kjElmX6UyrT/YqGfzKK8K4YKG0hSAFliQALWAInvIO2G/R6toosQC3dYmFjUWIGwv8AMFVOC5enW6zMEsbEKIKg35hQCot2efz3zfGwrhtAKjtaRZWIHZYkTOmARMiYxVYXLbJyzJaRPmsl1OUr7U2qBiAAARKmZA7OrU2nvtBmMUjguTFSrWdyGZYResNtZaFZgsK8zGmdyMPOn2celRFEka5ZWvyU6jvc9phfAnRqnU6gOlINWZiVZrqjSZqG/pabARznBvjE7sS8apIa9WmSAqEQYM0zp7Vxfq9ZIi8SMA5nPggABSp1BZAJgqBfnMrf9oYJ4vkzQrutVWZWUdo21bFiCLxJjlhdVIbUVUQAxJMAhyLaVBnsgAc7kzjRHaIzBjVHouACNzztsBHK5+HdjMDuhQlWUTvf/tjMORZY6PR5epD3LPT1qb+ksswtYDSDvucXDodxsinTTUGalt3skzsb88Lv0bXoUX01E0aWEOgLDUpB0nlucVDhXGmpVUYm6ReL2PxG2Mi9SZsejpnHK7/AJy59QqjKOS1SNJ0ja6KpJvErESZA41xMihVAFl00wN+2fSI9ix5acJcr0iqPmOsqKwRp0gglRAER3AkCbXBwelLrRQSygsaryY7IAIDc5hU2H9IcLOT6DjirsJaiKdOigk7zPIw4YcsZkVUBSXYQDMSw27iRpMg7WxDxCoNUdkgTEXjVJmJ7o798T5dKbG7IAAYEMDa24Eb+eMvzZqukWDJqlOkjEsF1k94kWm5kXA2nAuTPV5xzNnUNccn0k78rnElWmrUGEm2siLx2m5HSeR2nEfFO0UrrOk0wh7MDVcjy2jBloVUTPJoZkLH0TB0AO2hw0WP2QB5Ye8VQdiY7NSoo/ZalVI+7CfICKrkglalNSPH0UjflqA7sMONKSlACJapTN2gH6BxuecqbY04/YzNl3NJHPcvWDtAoGm2nV1tM22uGkQSbyDM48XNBTanUHIFJK730hqbAD7IMDlGGOfojrSiEdsKyXADq4nSdlWqrBwrc4g7g4HoUrMEdlYWYSQVPcyyN/8AA88SbMrb8d1mjyg+v2Bs5naoXUuuD9amUbyvKMPEEeWNuGV2KAVXWAIpgAhqV50h2CoU+wxIHqlcNKHG9MU6ikhuzoqNKn9iq0lZ+pUBB8N8YeCrUk0al19KnUEOg7mvIX7UMv2sRllklTRt8fD4zfOOv4ZpnK4ZAKtQhvUqVaemT3CpTqurjukyO/AA6130pWQRcvDaG3n+sSDcAXknET1GpFhGkgEOCBt4rcMPfvbCb85ruCACql7KoFnAJ5bsBNu4jFsUbVpD+TjaajKSa/hDuv0VrU21vWpUzczTcu1lJvp0zcAe3nhomWWlTJq5im7AbjnO1hA5wSe7bCHI9GszUcCvSzRSYIBAbx9I237jg6v+TtCZWq6W9GvSYEnxYTI32GHlHl2RhGMNIaZnjWXQCXQhQBpBvtBG45z877YgzHTTLBYQxIOpbQ0g2OkGDtgXK/k0Oq9aiLahGppHfcLPljSl0Mq6lK0atQCoFJVJWBVdWYQpkhFDAzbWMGGH6DPJFdsb8H/KAgNNGV7gAs4HZtvqtqHmJ8TiXjnTtAdNH6V7+iRA9sH4Tifi/Qaj1Tikv0jL9GatWIYtG1gbfZO+FdP8mwFTqs3mnY6WcJQAAAuANTi55WSPHFYxdbEuD2LRxfPVdKogJuZZfZMnTa+NamWzrhjVzCqUY9imssWUTvYd204s3AqGVXS1IOwWnAR3BibwSoBJ7Ld22CF4laoo0pefo1glCNwR2iRzvO/di0ceKPxbMry5ZdUkKP8AJqo9FkzOYRVkqVEtV06lKkgAIlRe2d9mg7YstLIrl6S0UpK1AbUxc6iSTDetVIiCfSiAVtNY4nW1LrBg+tH1httyIEj2jlgzo5xzWeqYFgRcCduZX6pG8TG8QRcNJdBUndNhPFOGqAsNqov6Dn1QeTd6/EX7iMU/itN6C1ka0KQpOwLWg+wkjvscXenxBLjVrpse2CpAYEL9KpIgN2lLAWa5scVjpblnq0VXLstUA9ketH1T3i4gHvEYKXH+A3yf7lJ4jxSpmKs1Dqey6yLleU9xjnjovRF9NNFY7CB4nHN6GUrU6h10X1KYIIIjlBnbHQOj51ZcuBD02BKnkVMke1cZ86dGjG0xv0n4dTqU+0J5SNwPPFEPRGrXqBKTBtO5eAEA5FuZ8NzfHQM4etVaadosR7Ab3J2t34Ny+Sy1EKGCkgyNQcopPP0CCftH4YXDy/oOSSSOeJ0BJAjOUWMAEAG0Tzg9/tnwxmOv06jaRp0aeWj0Y8ItjMalZlclfRynjPTFGLU6a6wBGqYUnuHKI5nFczHE1RhUo0wohruoJLA7qTPs8sV921EASMb9cAqzf27d/lbCLGkXcmWPJdIKi01DP2JOqTqDTzIv2rWP44sGU6Quw+iVq8J6ZTQ+raNKz2TKbWxQkzOlQVWx7JU7XnEuVzRU3BGkyGFivgTEFfAjDUn2J8aL7w/PpWGtRpZmZCLK1gO1AgbHw2ODaNURLNFucDY89I/xxUOj2dpiq7u7au0VmIEgMTsSedvLFk/TVEkg1l2iCBM9xnSZ9hxhy46lpM2YpWqbGuXqKBoqMCTsQDI1Ewe0v28GZegyhqLjWjWVw03WdwNjI54R085RtqdQARMwIIP7JYGO/DTKcfpDfMUmUm0MJkzfsgtMnmMTUdlG2kbZLNMj0qZIlVq0mB3BChhfuOkHFi4uk5TLv/q61In9kVSnLlDYUZ/hT18zl61Ia1UOKhXbSUbQZO51MRPjtbDB+JocnUpT26VNXZYIIAqC8ewe3GuEWk0Y5ztplG4wQUy5a5KVKZtYhKkgH2PiClmySoZhqEqlV5uCP1VQ+fosdjHtY1OGCplsurErUZXdN9MkK5Vtyp0o0GBdIIvhCMyI02gi49VlPOPnjM01R7EIQzY3CQY7BdWsGdmDi4P1SP5B3wNR4uUK7sinmSHp+NNwdQ/Z2xq2ZNXSrFesEKhawqAbI7eq45NtvO+PclkGqPBUhVYCoDuvf7Rti0IKS2fOZMGTxcnp6POkfES9JiSCbpqES63IJ0wJIImANjYTgPK0tVJAOebFvO33HG/SJR1lS0A1AoHuHyw26O5L6eih2XO1Sf8AhJUb5x78b8CUYNIfO7cf6ZeKtCqWqClWKwxs1xG8BhcDtbX2wur06ymGBYxqlW5DnuD8MO8r/SH7RHuwBnX+mbwy7fE/4YyvEpfJVZWgH9PPSEEOpB9YRfvg9/eMCU+Puz1Xb1eriTYhnAIEbXKnzjFxpVCHYTbQnyOKDn82gzLU6hAp1NSsfqhqjqG/qlEP9Xxw8Mcou70LkyqSqg3hfENcUiSroNIbyYMhjncLI8TiwZvM1H01wBqpllcDlMH2rs4Pc1+eOeZg1aNSfWRoMXuDcH+bg4uPCekNhU0MQVh9IklRJDRuWQmDz0sd7YbJGm/pk4SaVfKFWcyr5eocxRWaTmYX1STMeU3B5QPbFnc4Awr0g0btAtf1gJ2MXHIg4seW4lTpMZ/U1bqZlCG7iOX3T4wlpuMtXalM0muk/Va0HvHqnuKqcLvv5X/Q0l86YvzPElH0iBurezqRIVu7e6HflHIzgzhFCpWWpRy9gwVtbeqBP0bNzh4i1wL9+PKdVaTtScfRON4vo5EfaQ2I5QcWLgVULl4VYMlSR62xVwYFipjwg9+Gc0laG4uT2V+nwSrTlHzCgiwRF7OiIsX84ttAtgLOZEUVLdsQpJOnV6IjtABWAgjYd04ecUBJgLTMC+pgCotJYHcWMGDiscUQUwRRdb3NPaRyI997RB8opF2rFkqY/qdC6lUdZVzIZmpk9invpA7JJaG3s0DbnhhwTgmXovTdSTrgMXMhlMxK2HNTcd+COAcVL5Oi5sVChvZ9E/7qv/WGJeCZKapLCRTBidpVtI+In2YKp3ZLImtx7sc8N4eE1FoLkk+CryHnABPu5Ykq1fPE2yxza5wG5xJ6WijbbtgtWgQS1J+rJ9KBIPmLX8fPGY3qnux5jkBnzvneX7IxDW9FPbjzGYaJd9kx9FfMfLDCt+pfyHzqY9xmEYTfgX+cL5L/AHcP0/zuh/6mp+9jMZg/IrLRxj/8pmP93S/6S4M/JFt/Wf8Aex7jMT/UO/adCz/6xfbjn3Fv86zf+5f/AKq4zGYpP2kY9nma9Kl+w3/RqYoL/wBH5D5HHmMxgZ73j9MHq+g3li4ZH9ZnP95/BjMZjTgMH/pdornHP1i/74fMYsXAP88H/qs7/wBLGYzGvF7Gedk9y/oumX9F/wBo4WZv9bU/3H94YzGYkd8jYem/7K/unCjhXp1fJ/8Artj3GYf9LF+QDpx+tPmP3VwN0T9MftD5nGYzCZfYUXvQQ3+Zn9ur/wBZsJ+k/o0PKp8kxmMwfoV+3+yTpFy/3rfdi5f6RX/Zo/uHGYzEJewvD3CfNemfL7qmKxW/zdf2j88ZjMaMXtI5PcWTo1/+PH/H/fp4snBvRre3/qVMZjMMuhZe5DbNel7MAPjMZiUjgRt8ZjMZgx6O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MSERQUEhIWFRUWGBwYGBgXGSAfGhgXHBwdHx8cHB4ZGyYeGhkjHBoaHy8gIycpLCwsGB4xNTAqNSYrLCkBCQoKDgwOGg8PGikkHiQsLCwtLCwpLCksKSwsKSwpKSksKSwpLCwsKSwsLCksLCwsLCwsLCkpLCwsLCwpLCw1LP/AABEIAMEBBgMBIgACEQEDEQH/xAAcAAACAgMBAQAAAAAAAAAAAAAEBQMGAAIHAQj/xABPEAACAQIEAgYGBQgFCgYDAAABAhEDIQAEEjEFQQYTIlFhcTJCgZGhsSNSYsHRBxQVM3Ky0vBDgpLC8RY0RFNUc4Ois+EXJHSTo+I1ZNP/xAAaAQADAQEBAQAAAAAAAAAAAAABAgMEAAUG/8QAKREAAgICAgEEAQQDAQAAAAAAAAECEQMhEjEEIjJBURNCYXGBFFKhBf/aAAwDAQACEQMRAD8ApBy6RId4IkAhfDujvx51axZmswU2GxJE28sRPYEfVLD7x8ox4/rDyPubHlnsWxlleDdZSaormFYiComIWNjvLR7MSU6FVZAcnSLiKtvDsTBjlgzo0QaOYUkDZhPM9oQOck6b+GLFlOFTSBW3OB8sCVATZXqWTznViqtGo9NgSHUlgQsySCQREG5HLAdLjDRNj4qZ+VM4a5AV6WVzS1GqdWajBKc3CHrFdgN1DBiAOZHtwrHAVr1a6UlWmAykNM7rIACiy+t8PIyhFbYIykyRelDTZpjuPLyKDBNPpgefzxHxDgWbagE0K4QgoyPB2uQpHaW0QTzwTwx+x/5jLgSpRWYQSwhi5XkRBXbY8+S8Y1aG+ao9pdLuRX92P+cg/HG/+UtPmF/sCf8AlqHDHgHC6NRKxqUKf0bgFtIC9oNzkWIAIn60TthqejWX/wBQh95+/GvH4n5FaZizeUsTpplePSahaCB3wGH3HG46RUm2cx+2fl1eHbdFMsf6EewsPk2BqnQvLn1XHk5/vThn/wCfP7JLz8XzYH+kqB/pnH8+KjGKlJvRrE+1Z/exM3QOh6rVR7VPzScD1ugEjs1z4ak/Bj8sI/CyIqvLwv5/4TNwtiOxUY+Yn5HAz5Kv3i32cQP0Grj0WonzkE+5MR1eiebG1Km0d1WI/tEYk/Fyr4KryMT/AFIOWjmOS+5T8cYVzIFwfaI/eGFNTo7nRtl3P7Ohz8O17ZxDQy2aTejmB+1Sc/GfvxOWKUe0VjKMumhy9TMDlt3aSfbB/m2IqdfMc1aT9iwjz/wwvfi9aO0lQjxRwLewjEP+UVQN6KgdxH/bC8WMM/0hWU+g4tbsDYbC0eJP34hfjFYyQrR3ER/iT8vPAS9KXi+j4R8Y+eNh0o+uYHLSBHx+447jI6glOL1hyv3nu8OzGI6/G6p3geQAP7uNP8pl5EnxkD5Y2bpFTi6r/bOOp/R2jynxJ/Fj3aRH4jzxqeNkAlgOcR/hjZeIUjsqf2o+RnGHM0Tuik+DfjgDAI4udztyFvfcY8PFW31HuABMeXlgxzlyf1Tz7P4xiCtSofbHnp+8nBCRjiT31VLTMad25bidIxKOIG7GqCf2RjT81o8qjezQY+ONzwpDtWPtT8MdSDYPUz7EEwPdEe7EBzRO1P3k38xyGDv0OvKsvuP3mMa1uGqez1ygc+RPt2OCkgcjTLcaFO3peQ7I8rXPjjMS5To4DJFVLW9IfhjMWjFUTlkSYrItPl7x/wBseU1n2gj4D8MSBew3hB+YxpQN/aMRHD+C1YMRvqv3FUcj5jHSuj91jvg/djmfC+y1MnZasHyJC/fjpXR2RSkC4kCeZgR7JjAXYsuij9JKTUsy1RWlHZtrQZJ0kTeBsf5OnAM/1GbKuRFXSFaNmXYGJJlSoHfIxaOmxqZiivXUqdOpTPZKVNU2EAyAy3Wb2uOeKAcoKgp1Kg7LKCeRhTpsQO6MUdNUxUy/LnEpB9JqKCF0i4Ddq7qQIi4Ei98AdKKQKUlR4qmktR1VS0Np0AW9EsIMn6p78AdGuiS1ajUKFTSpg1mVgxRVP1gILmSAF23JGH9ThlHLKqU1HW6qiNEkuUJGsliSBIFyYuRhGuCsZVJpWQ9Esoa+lKYWgVpguHJqfnEERqUBQqhipiSbect+j1J0mm+wGpb2i06eYEg2PjhV+Tw6atZmF0p28IcTHnYYfUc3SR6YqfrIZVAuQNWme4CZv4Y0YcjUkzL5ELUo9jBaOPOqwX1eM6vHr8zw+AIKeMNPBYpjGppY7mdxBSmNdGCurwLn66Uwpq2ps2kkg6QYJGordRY9obQOWFnl4xsMMbk6CaVEAgNYmwnaTtgmnU0+n6M+lHo+DRcR34jrURCyZVgAGmd/ROrmPHxxNTrQSrWqDednH1h9rvHtx4c5ylLlI9dRUVUQLpLlSMtWZDuhJg2ZY9IEWMDnivZrOLWXLomZVGCpZakKQViCCdIMg+MYtvUGD1cXmaZ9FgReB84xyzNZGrRfQKSMvWPHWohNk9EzuVCg230+Jxz3s0Yn8Nll4FS11lDOHDXAAEBXDaJN5Jif6viMOPzFDvTT+wv4YS9D+HCkisrKwpB6zuNjVKwoEWIAiO7FszFLtt5g+8T88b/CklcTD5tvYlqcFonejSP/AA1/hwPU6M5c/wCj0v7MfLD408RlMb/T9Hncpr5ZWqvQ3Kn+hj9lmH97EOd/JrldIZalUS0QSDbSrd07mMWo08LuOBuqVQJTVL+UGLc11aZxn8iEXG4o2eLmmp1JlNPQnLkwtSoT9iW/dEezC/LdGaNQwmYqEFdSnQe0QY0hTDFptti/8KpQB3g/Pu/nlhKmWcZijTSrrc06wBMKUQglAbz2VPpbm1tseQm2rPXutFazXRDQ/ViqtR7AgIGhj6s7E+WF3EuEfm1TQail47SqLqe48p5xy54sfGuO08uDRyban2qZg8u9aXd+1imufd88US+zlJmxrHwI8QPuGMNXuAHv/GMQk4wCf5/mcdSDyYyyHEcyLU2nwIJge7GYzK5PVYibbA7ecc8Zh4y0JJKzzL3PnIPtn7xgVE3HP78Er2X0nkfgb4iqntAjn/P44ylw2hTlXtsdX/KW5/PzxeM3Tb80poNQ1uNWkSdIBYxY76APCcVfJ5HWKYp9XrMlg7AWAIFzyE7c7YvORyD1KSgNDqpkDtgnqzyDXmDBBG+wwUmJJ0tlPz9CadSK7mVMIzahIuIsIYRhFSyWohCz1fqIWJHsXyx1jPZKqKLrVVShUhirgWKx6NWAD4Tvikpwk0zoRHQwwqZh7NUZSAUpqLKgI5eN8NuK2xoyjN6Rv0Q6xK+igoastNlP1aYLKCznaBG3fGHOa4T1SlpLVDUdKrEmWJYsPJdiB9vCnohmEy+d0r6LE03JNgGggluZDAGPPbFp6VZ+lRZhVqBDURWC7nWjRsJNwwvtCeGOkuUNC8nHKVfoxP6Q0bBiwby9I/ujDLPUtXEHXQxK6TYxZnep9YcmHuOIOjwB4mhEQabNb9hh8hh7m+FFs1UqCq1Mk0wSoWyqgkSwNiG3i2Oh0gZXU2WArN+/HoTAhz4A/W0j3RUS/tn7sLOIdLFoga3QTMCmy1SY7wGSMeh+ZHlPBJvRYDSxr1WK3kukYqmRTzDAEdnqgSwkTpK6oI3gtfww8HG6AIDO1ImwFZCkxyluzPtwY5kxZYGic0+4YTVq4YurjWpMMpVhpiLFkVgGDAuDMjUAbgYY8Q4ktMpNRVDB7kiCYtBE38sBtSaqD9GzBdgQQoBvamCHPm+gYz5srbpFsOPirZTMj0up5OoaNWpryrGGUkaqc+sgAG3MLIO4jbHQ0qhwqO4LEA0avq1VO19tce/CT9FPUUhGChpUrQo0QWOxlyrBVGx7T929sA8ArPkyMhnwGpNJoVAZFzOkmFgzcYjJJot+6LWuoHRUhTNtQsfaLg+IOKX0o4M9HO0aqOSH1MoZp01ABquACUZYE7iSb3xcC4oWd30H0WJ10yO4hhKt7fI414rwilnKOlXTsyUYCdDFSvfIscLBfB17sQ0M0dFTVKllCgN9WSTEWPmN8WMMSFnfSPlhBw/M5ilRBrClUUNpIdYYMDDFSLHtyIIGHC55oYgIzE2VqgW2ld9IbnPsjFcElCdsXNjclSJyuNSuAlrZhvTejRg2FL6Rz46nKgX+zfG2b4wymFytWqe9dAX2w1vdjYvIRl/xZBWnEddUCnWVC3ksQBHOSTiscS6bV1JpjLpTbxOo+yIxHn+IGmq1s1rp6h9HlqdQ/SH6xB/Vp33wr8m9IePiNbY0yFdbaHVxJXUpkNGzT5R8cU/pXn2FUoEWmKepZU3cOslmPeRbyBGD+D9Jalao3WwC0FVUdlQJ7I8IPO5xN0i4CKgNemTrEagYIIE7WkEA+WPPfZ6cVXZQnXwsNh957hiBv58f+2DK1MmeQ7zuT9+B4A5Sfv8AE/digSPT3+7Eqi4Nu7/AcvPGoaD3nv8AwxsJne/87nCuw0McpRB3E+An7sZgjh9O0yAO9vugYzCpMScqYPnsudVkaQYmQbSY9wtjY5WTamdyfSXnfmRacatmSWMoBJt2rePqz8MTV8waWkmiSGmCri8EAzK+I9+Fpse6DaVZ6ao6jTBAvoIKw0kXM238hbDnjLMEUUqjqxqrDnROnS+6UyCFllEnYsvnhDkeLK7KBSZNIdpLoZIpvaClr8+6RuRj1eKCooXqGQSpUissoZAJgILkEj24KTQe+wqpkKzgGpmTW5gOX0jxXtNB8YwfQ4VXqIqGqAi9siGYkSVgMBqAa9oMYa8P4OKVGSFqqAWYOgV4AJMMLFvEwT34Hy/S6jl1UtlswAyhVA02C3MnrOZLHflgpN+5hlNL2oTcW4ZVGgUk0z2f1bWUwZPZkwQf7QwXRy4Vmc0szXrMnbqmmxYsTEgFRpVQAABynvwzf8pNH/Zsyf8AiL9znGv/AIl0f9RXA/3gP98YaktWReSb3Qtp9cmZNVKdZeyQW6qpN1vHZnfl4HvwQ/GqqCTSqVZkspVx2mAFyt7Du+7BTflSoD+gqH+ugPuDMcEJ+U7KxejXHsH8Qx3CK+QSnN9xK6udTrF/8jQUCd1qMD2TurzEG9u7Bq9JMxTkUqWVT9ijHxJHyOGf/iTkmuadYeaAz7mPxjEv/iNkOaVv/ZB/vYdJfZPf+okbpDnqlhXjwVALTE9oT7O7A9DjdeSHrO7bgCNFwRclbmCZgGMWgflCyJ3Wr7aI/ixqn5RcjtpqDzpj7mnHcV9ht/6ijL9IyCQidTIJ1F1iYsdK00WTG47V/PG+Sz6vRFSpVBpuTsw1NcqEA5sYJM2AM4fr004eR+vpjzU/LTjD0syJM9flye8gAx7TOOcL+Qcn9GqdIlpICsFfRVU/dXy7z4k4qvH+IHNk9YRC7KuyE+O7N/MDFmq8e4c3pVsqf2mX72wMc3w02FTJjuHWAfuvhFjkvkV7+AHob01NNvzTNHVsELD0wdh2ufdO/ni/ZbM0d0Cie5Y+QxRczwXJPdamWQ2grVm42swOA24nXoQuuhWSfUqKzEdxE6o9ndhnyXQ3BSH3TIFoWiQbl20kSCOUC8kwfYcKcrwKjpB/McxWbnrIRJ5iWYbHww3TitLNUlEqjKRHIBu4gbd2CK/RnJ1D9IvaJkguRfnYED2jHcbdjXxVMTgVaX6jJ5HL/aeqhb4X+OBzWzdVtJz+XkmAlJ+0fABVv78WBeg2R5KD/XP8WJF6KUaUmmjrIuyGTHcJfVfwweLFU0iq8QzdPh9iwzGb3Aa6UQeZ5s3ON/LFNz2aeo5qVXLu9ySbnw7gO4bYufEehdJSSobQZMnUDq5hgffOEz8BoryY33D387nCuVaKxaexPk65Vg0wRsO4+P4Y6Cc6oTVdUMdpiVF+WrSRv4jFXpcCoc1qnwDE+2VnDHL5UUlUUmqIrOJlj9ZZEMN7n+Ribdj2VfjGbD1nIsCTcNM3OzADs/jhc7ezFqrcDpydSPInZzHnywPU6OUv9XVv9qfmMPzRxWdXd7+/GyVBYYengFHn1vwwTkOj9DWs6muoM2F2A5Hxx3JHWD8ErSCKcsecA2HdbHuOk8MoBBpUBV7lED4c8ZisY6M857OScTlSBf1txGCs7RdqaKqlijOLbwWP8IxFxavrZTESwHnJHdgz87NKmrMurUzW8wfHz92M6Zci4TwWtrUumkEOom5k03uAPaZNhvyxNkuAViwVlVRtOobjyJO+COG8ZVolNMBiQCfRFNyZM7dkEjwjniQdKH1ajTHf/MvhtsFst934eTaSApvykapPlI9uK7meDVAE56QJtzMk/Fjiw8Lr0zlnRyR1gZrTaRNjcb9+FtXirGsaVNJK29KO7nBEXGOkrSFTabBaORYD9X47e73Y8bKkH0DG/P8AnniM8fqz+qk+Li39mMSL0grcqX/yMPvwgbYTl6DHYGfI+6wxIOGMSZSf6pmfaP5jEK8bq86E+dWR8cELxSr/ALP/APIs/E46juTJhkgAOwJ7tJ/DHvUiQNMDnY4Hbidf/UR7U+4nEg4pX/1Tf/Gf7+DxByYZ1A7lj2beXfgaqgYgKq+elYHvHdiL9K1x/ozN7h85xn6Tr/7FU/8AdX+HHUdyZKeHUouinx0pf3fzywHXyNCYFJRzJCAfEDc93diU8Tq88pUt9sfwxjF4s3PK1P7S46juTBHyiA7AdwE/cd8Q1spT2IUnxkx7zhg/Ff8A9ap8P4sR/pYc8uw8wf4DgcQ8xW3C6PNaRn7A+F8R/omjvoT+qpt7jhz+nKf+rbyCGfimPDxSgd6bDzpr+IODTO5AXClpLUsire86vvJH+GLNxtKVeiupVdgGGrVBBUSe0pvYDbvwobiOXWIJ/wDbYfKcZRzFOoy6ZKozNCowjVcjTHaJMNsI0EWnDK0B0xBX4egkAG32zpUeJ5nywKU07VHHdFRx7obDupm8ttrK/ZZVWPeRgWumWYzrHv8A4cKrGsXfnzxBq1j4da/xl4xCc8+wq1Nj67W+N8NBkssw9MDyJx6vCaOwOruGr7pnBs7QHxbVRXs1KhN7l2O2vlqi8DlyxlOvUlgXcgkwpbneCI7jacG9I6IJUWJItHfoP3zjKnDqMsRVkk7dYCCZ5gCcdYyE1XMVWfSr1XYmyhixIJ7vxw54b0Vq2au5T7CHt+1lOlfK+LLwrhyJSTq1ChkUtG7GBJJJJN55nBhp9wxVRVEZZKehBR6NiT9NVgci0++cE5DgSI2rW7EG0mF7/RG/tOHNHLb4kpZYzg8ULzZLRa25xmJadMbk48xSPRJ9nI+K5cpVpiZ7Y+YxNmK3W0KYUQUquD/WUke2ScbdI3ArLI9YkfD/AL4ly+WAoKxN3qEkeIpj8cZF0bH0BZDIMHXUQAdSyRMEo3KRPttjejlHInRbvJA+OHHDaBlNxLOthyNN58t9+WG2X4V2dVQ6VItYyBO5CqY8jhlGUukI5qPbB+F5yo9IUtToNKqTT30atM6gLQQMa8CqmrmXqEXdgwHgxBH3Ym/Rr0tTSGVgCjLdSvbO+/pMByxP0L4abVCpmwnlYr+GBvoLkmrRBR4QxPq+cnc37u6MF0uAP3qfa33rg3J07b8hhnQp4KiTchPT4HUFpUe0/wAONjwGp3r/AGj/APzw9VL4k6o9x92G4IXkIBwar9n3/wD1xuvDKgFo9/8A9cPAuNox3A7kJRl6sbD3j8BjCrjkJ/aw2c4V5qqLnxweCO5AT5zfsGfMfjiMZwn1WHmy/e2IdZLEAKNriZ2PiO6cerQzRUFKAde+Y+beOJ07pFNJWzd8y3c3s0/xY9Gb+ww933HA7UM2N8p7r/LHnVZuf80P/P8AhhuMvoXlD7JK2YO3a9sfx2wJVqm/ZY+yfkxxPpzY/wBEf2E/hjwnNf7JV/tf9sdxl9Hco/YEXaY0uo8B87gzgnI0WaYVu/SVnvF4tB29vtxq+cqq2hssQ0bM0fHSfHB2Q4g1LWxpKCRBhj6sn6o+t8sCh71oXZrJVN0pMwgXVSQPdtAjxuPHANThuYb+gqr5i5GLL+l3XWFAFy3kt++fW+Y8cQZjPVNR+kaIERAuSR6oHLHUkcpMQf5P5mBFF/bA+eJOGdFHaWdgunkCGbnyHo7HfDTQWJDEm43M8sRUqRXOWtNKoD7nI/HBBYJx+iFanA9FyPYRJn+1i2UcgpFlUE2nSJg23jFE6W1zrW15Zp8IsPhjp2SpdlT4D32nDRSOlaFfAaRNBR9XUp9jt7BYi2GiZTEPBECvmKcAAViw8Q6z3d6n34baCbAe7Dx6Iy7BEo92PDS3wWUjwxE+2CLsgCXxmJ0px5nGYZAZxzpOPp0n69vbGGeYpmnk6bjk7Nq7tSJG/MaTbxwu6U0v/MU+X0n4YnzjrUOmoQFpaEE99kMRztPebXjGRS40zdx5KiHh3EC+tCSQKdRtWowCEa7EGYEkx3wMb5fO1BVap2ladWtQXpsYvOntANE3FiTgmvkKdAtVDatNOp2WhdNoEELv2wAL9plPI4Hy/C6tJRWRKqqY2I1jx0CzL5AHnGN+HPFt3qzDlwSS1stHCekHWAitSVVInWjysn4gm9vxwLw7haUqlSpXzNTq0IajUSs4aG1G6gGwmOY8MAZfidNx6YJBF/EGRO8EGLHbuwdwvpJTpuyVGOoG5cXMgENYWjaAALWwPKXFWjvGtuiw5RwAfpVqERBiG0sNSlxbtETeBtsDOIuOcfp5SmalQFjslNT2nbuHgBcnkMDUOJzVZWqIdSalXUuoKO0NlBMqWMSYjzxzfpvxrrszqpPqVAEQqfazCORPP7IxDGuRaSpm+d6b5yurOK7ooaTTpHQoXldQC3tabEx3LKHH8wW1fnVVIOofSPby7VzFh54WPmzaZJBm5t8OZ75x7+fMQZO/OBPv39+K0HRauGflLzqVAalU1U+o4F4+3GqfGTjqHR3pFTzlE1KYKwYZTfSYB9KACL44Xl3dIXTeCb2kEfFd7TfFz6EZTM0M4NcnWssNTQKbIW1EadMgqqwTMso8cBpCuPydNzNcBcLctleuZpMKu/zgey88sa8QzkDxwqoV6jdlW0qWN2EqKkKwtzbQjxP4Ym9IEVY//Q6aS9Jiw3JsY922/MY9/P8AqaaII1EtvtAAv8Z/q4TUuJIQzoWY6SVFQACdMgBgBCy0ETIA8ZxlbMlynWVBUGmZVdKwSshTHaWxG3PE+fH1Lsr+Pl6X0W3LZlXTWTpj0ptFpviL9JpvNvZf44SZFiSfpHUIVgqBpBZQdTAgho2vYDDirxMkClUh2chQAIDlpsAJ0kiSOVje2NUc0nHXZklgipfsetxVdJaQQOSyT+7B9hONznVCgklZj0hC+8nn34Q5aqVOmnUJNRgKbFp0UyGIqAGQuoIVW28m8Yiy+XLsml2YsxDlaxfUpOnTUDTqDGRMiOV8T/NO6ZX/AB4doI4llnrZn6NSxACm2xGqZ8icD5rIMlN5iCzXBBAJQCCVJgyOeEA4tmM2ygKQNRmmp0oDLAmoWPbYG5ZjuDpGC+jVFqVchaqGnVU06i6WOnSSKTSbEBzpJgSpbflbJijFXKXq+icJyeox0vkNqG4PLUSd9jIHK9yPZOIWIBi9iBy3DHxwZxbgZpDVToNUU3KqwBSblTqUki8ThPXqsoDCmJJGrUxLC9vRWDI8rzbGOSa7NMafQx4dR65qkanCQAqtEm8litxGwFrXMTgnqlJXRSAZEfUoqFmHqtGtjqEMDY89sIuGZk5akeqYsWLGqBBamZNwsyQBBkgj3YCXjlZ1lcu5OmNSJqKsIlxCli5uTeLxEYUrxHvEuj5zVRDTYaW0Qx20kCYnfY28xyxcBUjsrcjfuHhIn4gYonC3q1KVOFLSrMFaxPbeQbi3PTPI9+D69Q6BqygMg3T1CDANlkE32NiPHBTSEcWwrjXHjlatR0Qs9REREJt12oATygLqbxBxXuLcP4q5Jq1WcLuUqBUW8Gy6QCDzv54kzFSrWai9MaqlJgy6hZmpBiVJsCd7+WGeZDsurN1Ci6pp6gsGmQ3aCjst6pvG4GDf0FKivcN6TZ3J1VFVnemYlHOoEEbqZsR4Hzx0rhnFKeYpipSaVJgg+kp7mHI88c96UZTX1f5sHrqsnVTUuDMSxKSFvOJehBq0etqFQtNgB9JKjUDv32Ej245NrsEop9HSDjMK8pxoOJEHxAIv5GbYzFou0Z3F2UviASqddSlCBgTcyI8bATAGCsnwSmapfSCOy8ySCTcfCD5nEldDIAMMQSD3xyI52xtluIEBQyxaJFhaRHhtYbeWDlwa9IcWbdSFXF3PoOUNh6QvHWqBe5JIRZMbKR62LTXWm9HtuQO9dz8IjzEYR8byNR9fUwXCIyiBcAu5gm8wqmB3DC5uMk01WKrSSpK1IDbQFAMxYgjfe+MSNq2hlxPhOtUp0XptVAVu1paroLGO3uFiBG2/lgjP9H0c6HWdJJVlsRJ5EbSOWKknFGZhVUHrKDFh3tQmCh74GLFS6a0KySS9NpsxUXi+4kA+cYpKL7RyVEOa6PU8s/WGpVYIuuJXuNiQsmxjHLSQBG8D4jF4430lqO47PYcFSGuWHo6T3bgwO8XxRwdNmBBETIgyN8acXRDImns162dxbu2+WJctw16iPUC9hPSM/Ic4ke8Y3oIrG0iwERNybknkMXHopRbLqyZmaE/T02IF9EFhB5kAW3sfDDTnxWjowt7FPRPo+cxUC6EYKVZmJNqYNwNLbnYW9ojHTKfEEAKIhVUIXlpMTYAGRpEC454RdAa46mqyDSTWZjAiQ06fhhtxHMLcBCpV2EaYDTdrne+nvtHfiKlc9jTjURL0j40yaFpgGrUYKoOwvEm/s/wxrxLg3ElpK3WpUCjU1Ol2brPaFgHYCbjkIGIxw6o+cpVTSbq1PpWHqyCsntEEnYGLYtVMUdfVaAwUlkk1SQeyZ1G3pLvMXN5kYM5ULCOiudG6VbOqK1SvNNDIphQJq+iAY3kODPOfDDDL6gWWoLL6gtoBIbSNO52+XLEv5P8AgxArMbUjU1Dwhm0+dr+FsWCvwkazWpABiwJVvRYjmDyLQJmx9pwrx8laG/JxdMq3F64X1VBYaw0nUHUEIABBIm3pAXM4H4fk6ldaeYqHTBIpaa0BLvctfU2pnAJEBYB5424nklqVnJ1EgsKb76AH7MDZhAjv7RO+KfwrOdV9HUdwqNAWFZQ5PaLI9m2mPxxX1RVR0Kqk7ZbM3Q6hw1Naralp0ypfUksgpqaZ0+rIpiWtrYwYuyyWeoDMrToVgKqM3WIabaXCrq00mBK6QwBuFJjFSPETXT83Sn1q06mt6igr9FKnSB6QGuYEz3d+GPB+C0qWay1Y1KiuHWqwanpQozEFRzEAxc7RbHclSUuznBp+kbfmNNa2Yo1DUCms1Q6dtFXS1Nu8Ahys7AoPHBy8QSoNDsmt4mEB0NpBkszhmYSNQVSBNsE9Lck9BKNZBLU4ovB3QMerN+YMC/1zgThPSnLOZSnprI4RhAJaVPZB8ka4tMDDficnaIflUVTLNns830bLqmrYCmQNNdT2pJBhILkyDYA4R5rjNJ8y1EMXemv0hFOREgi8QImL37QvNgp4zxnNUUqvSqxqVmCaFIULCrEgw+mZPOBaBiqdCM+EzjGo5CmRqJ3bXq7V+0SJPx5YrlwuMbYME1O6Ljl+G0nzZqUqqhkOmrSKFWGtgAQZgDV2g4kGOU39zvHstl+0ailtRsJJAmxsL7Hbww14pkKebpmnUa8WdSNYuDb6yzEg2OKXluiho5ynTeolVEHXLYi5IRFdTIvU0mATIDYx1GZq5NIZ5vjFBAtUtWpBNQGmhLBCx0llZlCWmNR1GCdMCTHTzGVWHpZzNLK7lQSym5BTqgonwb24Z8SzVKtU01VVzqdgxVToAUS0MpRmJhZI5Yq2cyvbUJVnUonWsFWm3oWuCLADbliyhFaMssk+7LBkOMZZmoUk1RTqEFnAGtGnUZWQN4wpqs6VqeVqoz6CUo9qJDMgpkNB7MLBYXEnmMKM5l2R20mmZYMNJO1lIPZvMGfPFg6M1lp0mNdlXqtb0yxEIaqaVhmvIZZgd/jhHCikMj6ZZkylMUwWdym6LTqMgVTsSymTUazFmJ3wdwLNMVqU6lQ1RYoWYOQuzKW9aN5Pjiu5birHTl1ztFKqswCs2khAqhUbWA0iDt34ZcMMV6YV1YyA5p3Bnc8zHjgXXwNVoc1aYQ7wvLwjlvt+BxmPc9XQfrPRJ3Hf/M4zFEiTbKjnqkdTVGwqIx/ZcGfdjM/lA1QU9tauB+0CGB/e9+EdPpHTcGnVOhRZBEOdwJOoqLnbDfLcQFerSdYsWJAMwWX0SRaRf340ckyHFo06KuxdWcQzEbfU6tlW5ubBTbab8sAdJs2KdXUlKmdRbUdJ27NiRYSQ18M67EVXCekzKgPcNKj+/wCz24H4rnuqrHVJpmQDH2mI593LGKfX9m3C/X/RVuHVwMz4MCY3sRMeO2BeH0TrekASdRXSN2EOlhzMEH2YbUuEtVzKunoFdTN6qqCQdvMCOZOLBSYUtZy9MANdqhABcnxJAAMGwPPE55FHo1xi2Lv8hsxUC1KjU6QWTpJJc+jAhRadPPAfEOiFN6x6zWhc2ZW1IzG9iyAqY9Vu4xi0cC4s6v8ASJpmBr02HOJWxHtwy45wlaosI1RJHL6rDyaJ8C2E/JJrWhkoqVTWmIeD9EaVF6YVSSJlz6R79reG3LDDpUn/AJWqVAnSd9tjibgecL011DtoSj+DC2BekCCvSelrKq0gsO8bDxAMT5RO+JxuUtiT9Do5zwLpTUyysE9ZdN/UIMhoi5Amxx0rhOXopRFUKWDL1sMdTNqAJZyR2qjNC90xbFDo/k9qlj9KugXLBGMDyIA+OLxRogKFX9WgSmsnkhFzHMlVAgXkxtjfJqOzHubo0TgFHMahXNN8we2SJDpHqrcaUWyiO7Eedq5mmEoIWbW3VqbExMAs8SJDBQfsyeeJi2WL1KXVog0jWUZbHUC2pSdZ2GwPie5R0hr9ScuFmaS6zPpancupMRcAKSPtYk5OS2WhCpUi/ZOitKmlJQF7IZhOxgb/AD9mFXTXi5TJ1OqkCVTVsTJ7Ud3YDXxHwjpBRzAg1EFWAXQmN9iBzG1hthN0yz4dKtJQdCUKlSSIJYgItiZ5v3csa8Uba+jFPTfIA6ES2cpqdgGoMNwXBzDU2HiooqJ7hiw8b/JxTquKiGJ9NTY2MHSymDv63fvhB0afTm6DLsc1Wc/s06ej3Fq1THUKAksNxBHtZV/DDZ4pyBjm1pFTynBzlKQFKn1ZAmpYkktAJcgknSy2JMQ9og4SZrOmooy6upqVOwsVNelfWZjfQiLLGSfRxaul/CalYI9DWtZTIdWCMoI7UEsJGoL2TIN8ecJo1amVBz+Xp9cJ1svVB5B7LzTPpQfC6zzjEHhXususzqqGmZQZnKlN1qKUDdz+oTHf2W8CRjm3QHKArUZv1ge88mH39p/7Jx0bI5l1LVAdS9gNvDEB5YSdySi/DuxzFzUyWec6IoVqrqjAjSYclbzZhJEGLE41ePPdGXNBuDotGYK6hNwV0D+3+AxzTPIKYKejBZlbyJAnw06b8j54ta8SNRiEWqwpsah6tNRUNAMyYEEbXPaGCWyOSL6qL1dQJkVqYqENCnUiagqsD2IOqeeH8mcEuK7E8LHNPk1SYgp0K+hK66kZVAPvsdMyAQd45DvxL0e4wHzivXViSoXTTMQdG5BB27TRa4xa+KZDL5nLl1y6UawBhkRUOrSrC6ekjKw328xis8Cr0KWYLCmzs9LSsEAI0S5OozdAy+0xM48/R6m6GHF+HtQGumespsgCtqgxIa3qtKjvEzgHRIXMH0NYLLuyqXgG1iJU7G1u/Fn6W8RpsgFOAr9pCIgIIgj38sL6GTaplafZ0Np9ItKxr1DSoO5NjPIDecR/I12H8UWtlafiVMAvILQNCurQah2LCIKg3g2NuWIuKcUqZr9Z1p6tdJZWAN4N6YGlBcWkDli2cJ4ScvRqZpwhrAN1BHaFMKNJqQLawRA7tLYrHFa4hg1ddSSoCLf0oYawAWF9RUgGbgHfGqEm0QnBJ6A6mcpJThVLK4uKjBnYjcEEHSOasBaN8A0cm9Kn1omm6ssMG0sJAM2ubX9/ccGVeI6dCMyVkBKtpABIOllJMSGtEgn0TznA/Fc1PaYSWGoi8iWaeUDtHUO7UMUJnQ+hv5QEroaeadKdZL6n7KVFnfuDg7jnuOePcczFNawuzagZMgE85J7z6N/DGYHEVkvBMgKtWkrTDsFtuFm5E8747Nw3o9kkpBaNIU6hiDJ1Fhfcm88+/HFTxBjBWEYWGkRAAIn4/AY6vwpWOVpNUnVoDTzgXG3hiUpcXZZRUkaUwKbVKlRNDIzGCIJaFAAJ39lvMzCbiPE6B1UqjjUG0gAEnlG03nx54e0skYSszs8FnqBwFOqqxIcKSYXSVAQ3CxYyYrHRno+6Vqtask9SzKin16m5Yd4VDr847sJJasfG6Ya6dSoyyg6tWpjPaZiLA/ZHaHv540eZIJCiQsBZv5kD549yWaBL1qnbk6VkxYAyxJItaB/3xBRzFNnUmn602I78YmrZuWlpDvKZBNBcNplhJCkesABv3CY8cP3UhluPo4RgI7asIO2xBMx9n3K+EZhWpBdIg1QPrAgRO1/WPL3YOyNdGq1UB3m58CAb91zflhoxojKTb2Lctkgc/UoFioqIjWi5UQRf62iCfE4LbhoptzYKBptLaYAEgDTrDKwNu7xOB8yIr5LMRBLCnUJi7PEbWgMkf18NePKA4EtpqLUbs94FN/mT8ca8VRXIhnubSv4F9TiKsD9I4YT2SZJI5FDve0WxsaIFPSFVhYHUxAjaSQGi/OMIxxZiwYUhUMfrqjQmk/a7IF7EG4Ijznq56kpmouuoeSmoqz3QHlh7AMGc4yab6MP5lhuLuwrM8OMAhhY/W6ybyPS0gRvYX5yLFNneDa8wkO+mpJqFyDpKgAnU2kaWWCJIgyMEnNW1MBT8VZ6YH9cM2lT9pDHN4vgk5rU5Ch1qrINOs5qFtj2TU1KGgSLEMPROEyZMaWlo1+O5T9UZCvjv5PhUVWo5hRUgCHUBCQZs6M2lhA3t44jzXCK9KjUbN1qZd6egMSTAkWLKpDHSGMzJJw0XpDc6kcNewIMnmIsdXhGNqPSzSJ0VVU+tpBUjvsSI9mGxeRKPXR3kYVfqdMW8NrZeiAzVlLoriVVmADVGdyIgM11F/q4PzfG+yrddVcMDoKgKoYGCrBixBBifMHngmpncrmAS+WpVJESBoMftUiPjiGpwbJmnoArUlL6+zU1ENEWLqbQBbwGFnkc3bZfHDHFLX8nvDeO1dVMAmtTqLqCEfSAaS1o3Kwykd6mMNk4spg0y7TMAbnTGoeDCZ3nCfhfB6NGotSnmXYoGULUUAjUWJhl2Pbb1eeGNej19U6qhpC0nrQ5qEAxYAdW0E9qQSLd2A0vhkYpq+SDOGcUUMKLBXBUurICNRmZjke8eIwPm+i9KpIqZzN9UWDFHqI1OVOoCWS8HksnDDh+UQLqo0yslgyCATDEapHbIMTBbmMHrK30BT3lr+8ycXjaWycnvRS635PZipls4apRzUVK1MhWaZgurDnziMK+C9IVywrU6ydWxc6gwJgWBQ3J5AySZ3nF54hxgIRL9pth3+zf24ruYFPrDW6gGq7Amo6gsAIWFkkAQV7Q7sSyTiuyuPkys5/pZRpqKdBhFhNyAAIEaom1hgDotwkZytoJcU6aS1RCAVK3EEgiS1udie7HRE4pVAMMQCvZaFKwNtQZQAbiY3G04jy+Yq1iQMxCK0EqyBVtsbBASO4kjElmX6UyrT/YqGfzKK8K4YKG0hSAFliQALWAInvIO2G/R6toosQC3dYmFjUWIGwv8AMFVOC5enW6zMEsbEKIKg35hQCot2efz3zfGwrhtAKjtaRZWIHZYkTOmARMiYxVYXLbJyzJaRPmsl1OUr7U2qBiAAARKmZA7OrU2nvtBmMUjguTFSrWdyGZYResNtZaFZgsK8zGmdyMPOn2celRFEka5ZWvyU6jvc9phfAnRqnU6gOlINWZiVZrqjSZqG/pabARznBvjE7sS8apIa9WmSAqEQYM0zp7Vxfq9ZIi8SMA5nPggABSp1BZAJgqBfnMrf9oYJ4vkzQrutVWZWUdo21bFiCLxJjlhdVIbUVUQAxJMAhyLaVBnsgAc7kzjRHaIzBjVHouACNzztsBHK5+HdjMDuhQlWUTvf/tjMORZY6PR5epD3LPT1qb+ksswtYDSDvucXDodxsinTTUGalt3skzsb88Lv0bXoUX01E0aWEOgLDUpB0nlucVDhXGmpVUYm6ReL2PxG2Mi9SZsejpnHK7/AJy59QqjKOS1SNJ0ja6KpJvErESZA41xMihVAFl00wN+2fSI9ix5acJcr0iqPmOsqKwRp0gglRAER3AkCbXBwelLrRQSygsaryY7IAIDc5hU2H9IcLOT6DjirsJaiKdOigk7zPIw4YcsZkVUBSXYQDMSw27iRpMg7WxDxCoNUdkgTEXjVJmJ7o798T5dKbG7IAAYEMDa24Eb+eMvzZqukWDJqlOkjEsF1k94kWm5kXA2nAuTPV5xzNnUNccn0k78rnElWmrUGEm2siLx2m5HSeR2nEfFO0UrrOk0wh7MDVcjy2jBloVUTPJoZkLH0TB0AO2hw0WP2QB5Ye8VQdiY7NSoo/ZalVI+7CfICKrkglalNSPH0UjflqA7sMONKSlACJapTN2gH6BxuecqbY04/YzNl3NJHPcvWDtAoGm2nV1tM22uGkQSbyDM48XNBTanUHIFJK730hqbAD7IMDlGGOfojrSiEdsKyXADq4nSdlWqrBwrc4g7g4HoUrMEdlYWYSQVPcyyN/8AA88SbMrb8d1mjyg+v2Bs5naoXUuuD9amUbyvKMPEEeWNuGV2KAVXWAIpgAhqV50h2CoU+wxIHqlcNKHG9MU6ikhuzoqNKn9iq0lZ+pUBB8N8YeCrUk0al19KnUEOg7mvIX7UMv2sRllklTRt8fD4zfOOv4ZpnK4ZAKtQhvUqVaemT3CpTqurjukyO/AA6130pWQRcvDaG3n+sSDcAXknET1GpFhGkgEOCBt4rcMPfvbCb85ruCACql7KoFnAJ5bsBNu4jFsUbVpD+TjaajKSa/hDuv0VrU21vWpUzczTcu1lJvp0zcAe3nhomWWlTJq5im7AbjnO1hA5wSe7bCHI9GszUcCvSzRSYIBAbx9I237jg6v+TtCZWq6W9GvSYEnxYTI32GHlHl2RhGMNIaZnjWXQCXQhQBpBvtBG45z877YgzHTTLBYQxIOpbQ0g2OkGDtgXK/k0Oq9aiLahGppHfcLPljSl0Mq6lK0atQCoFJVJWBVdWYQpkhFDAzbWMGGH6DPJFdsb8H/KAgNNGV7gAs4HZtvqtqHmJ8TiXjnTtAdNH6V7+iRA9sH4Tifi/Qaj1Tikv0jL9GatWIYtG1gbfZO+FdP8mwFTqs3mnY6WcJQAAAuANTi55WSPHFYxdbEuD2LRxfPVdKogJuZZfZMnTa+NamWzrhjVzCqUY9imssWUTvYd204s3AqGVXS1IOwWnAR3BibwSoBJ7Ld22CF4laoo0pefo1glCNwR2iRzvO/di0ceKPxbMry5ZdUkKP8AJqo9FkzOYRVkqVEtV06lKkgAIlRe2d9mg7YstLIrl6S0UpK1AbUxc6iSTDetVIiCfSiAVtNY4nW1LrBg+tH1httyIEj2jlgzo5xzWeqYFgRcCduZX6pG8TG8QRcNJdBUndNhPFOGqAsNqov6Dn1QeTd6/EX7iMU/itN6C1ka0KQpOwLWg+wkjvscXenxBLjVrpse2CpAYEL9KpIgN2lLAWa5scVjpblnq0VXLstUA9ketH1T3i4gHvEYKXH+A3yf7lJ4jxSpmKs1Dqey6yLleU9xjnjovRF9NNFY7CB4nHN6GUrU6h10X1KYIIIjlBnbHQOj51ZcuBD02BKnkVMke1cZ86dGjG0xv0n4dTqU+0J5SNwPPFEPRGrXqBKTBtO5eAEA5FuZ8NzfHQM4etVaadosR7Ab3J2t34Ny+Sy1EKGCkgyNQcopPP0CCftH4YXDy/oOSSSOeJ0BJAjOUWMAEAG0Tzg9/tnwxmOv06jaRp0aeWj0Y8ItjMalZlclfRynjPTFGLU6a6wBGqYUnuHKI5nFczHE1RhUo0wohruoJLA7qTPs8sV921EASMb9cAqzf27d/lbCLGkXcmWPJdIKi01DP2JOqTqDTzIv2rWP44sGU6Quw+iVq8J6ZTQ+raNKz2TKbWxQkzOlQVWx7JU7XnEuVzRU3BGkyGFivgTEFfAjDUn2J8aL7w/PpWGtRpZmZCLK1gO1AgbHw2ODaNURLNFucDY89I/xxUOj2dpiq7u7au0VmIEgMTsSedvLFk/TVEkg1l2iCBM9xnSZ9hxhy46lpM2YpWqbGuXqKBoqMCTsQDI1Ewe0v28GZegyhqLjWjWVw03WdwNjI54R085RtqdQARMwIIP7JYGO/DTKcfpDfMUmUm0MJkzfsgtMnmMTUdlG2kbZLNMj0qZIlVq0mB3BChhfuOkHFi4uk5TLv/q61In9kVSnLlDYUZ/hT18zl61Ia1UOKhXbSUbQZO51MRPjtbDB+JocnUpT26VNXZYIIAqC8ewe3GuEWk0Y5ztplG4wQUy5a5KVKZtYhKkgH2PiClmySoZhqEqlV5uCP1VQ+fosdjHtY1OGCplsurErUZXdN9MkK5Vtyp0o0GBdIIvhCMyI02gi49VlPOPnjM01R7EIQzY3CQY7BdWsGdmDi4P1SP5B3wNR4uUK7sinmSHp+NNwdQ/Z2xq2ZNXSrFesEKhawqAbI7eq45NtvO+PclkGqPBUhVYCoDuvf7Rti0IKS2fOZMGTxcnp6POkfES9JiSCbpqES63IJ0wJIImANjYTgPK0tVJAOebFvO33HG/SJR1lS0A1AoHuHyw26O5L6eih2XO1Sf8AhJUb5x78b8CUYNIfO7cf6ZeKtCqWqClWKwxs1xG8BhcDtbX2wur06ymGBYxqlW5DnuD8MO8r/SH7RHuwBnX+mbwy7fE/4YyvEpfJVZWgH9PPSEEOpB9YRfvg9/eMCU+Puz1Xb1eriTYhnAIEbXKnzjFxpVCHYTbQnyOKDn82gzLU6hAp1NSsfqhqjqG/qlEP9Xxw8Mcou70LkyqSqg3hfENcUiSroNIbyYMhjncLI8TiwZvM1H01wBqpllcDlMH2rs4Pc1+eOeZg1aNSfWRoMXuDcH+bg4uPCekNhU0MQVh9IklRJDRuWQmDz0sd7YbJGm/pk4SaVfKFWcyr5eocxRWaTmYX1STMeU3B5QPbFnc4Awr0g0btAtf1gJ2MXHIg4seW4lTpMZ/U1bqZlCG7iOX3T4wlpuMtXalM0muk/Va0HvHqnuKqcLvv5X/Q0l86YvzPElH0iBurezqRIVu7e6HflHIzgzhFCpWWpRy9gwVtbeqBP0bNzh4i1wL9+PKdVaTtScfRON4vo5EfaQ2I5QcWLgVULl4VYMlSR62xVwYFipjwg9+Gc0laG4uT2V+nwSrTlHzCgiwRF7OiIsX84ttAtgLOZEUVLdsQpJOnV6IjtABWAgjYd04ecUBJgLTMC+pgCotJYHcWMGDiscUQUwRRdb3NPaRyI997RB8opF2rFkqY/qdC6lUdZVzIZmpk9invpA7JJaG3s0DbnhhwTgmXovTdSTrgMXMhlMxK2HNTcd+COAcVL5Oi5sVChvZ9E/7qv/WGJeCZKapLCRTBidpVtI+In2YKp3ZLImtx7sc8N4eE1FoLkk+CryHnABPu5Ykq1fPE2yxza5wG5xJ6WijbbtgtWgQS1J+rJ9KBIPmLX8fPGY3qnux5jkBnzvneX7IxDW9FPbjzGYaJd9kx9FfMfLDCt+pfyHzqY9xmEYTfgX+cL5L/AHcP0/zuh/6mp+9jMZg/IrLRxj/8pmP93S/6S4M/JFt/Wf8Aex7jMT/UO/adCz/6xfbjn3Fv86zf+5f/AKq4zGYpP2kY9nma9Kl+w3/RqYoL/wBH5D5HHmMxgZ73j9MHq+g3li4ZH9ZnP95/BjMZjTgMH/pdornHP1i/74fMYsXAP88H/qs7/wBLGYzGvF7Gedk9y/oumX9F/wBo4WZv9bU/3H94YzGYkd8jYem/7K/unCjhXp1fJ/8Artj3GYf9LF+QDpx+tPmP3VwN0T9MftD5nGYzCZfYUXvQQ3+Zn9ur/wBZsJ+k/o0PKp8kxmMwfoV+3+yTpFy/3rfdi5f6RX/Zo/uHGYzEJewvD3CfNemfL7qmKxW/zdf2j88ZjMaMXtI5PcWTo1/+PH/H/fp4snBvRre3/qVMZjMMuhZe5DbNel7MAPjMZiUjgRt8ZjMZgx6O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www.aqplink.com/roguemos/wp-content/uploads/2012/02/tus_pecados_son_perdonad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507829"/>
            <a:ext cx="2843212" cy="3017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5227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030"/>
                                        </p:tgtEl>
                                        <p:attrNameLst>
                                          <p:attrName>style.visibility</p:attrName>
                                        </p:attrNameLst>
                                      </p:cBhvr>
                                      <p:to>
                                        <p:strVal val="visible"/>
                                      </p:to>
                                    </p:set>
                                    <p:animEffect transition="in" filter="wipe(down)">
                                      <p:cBhvr>
                                        <p:cTn id="28" dur="500"/>
                                        <p:tgtEl>
                                          <p:spTgt spid="103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338936" cy="4104110"/>
          </a:xfrm>
        </p:spPr>
        <p:txBody>
          <a:bodyPr>
            <a:normAutofit fontScale="85000" lnSpcReduction="20000"/>
          </a:bodyPr>
          <a:lstStyle/>
          <a:p>
            <a:pPr marL="0" indent="0" algn="ctr">
              <a:buNone/>
            </a:pPr>
            <a:r>
              <a:rPr lang="es-CO" dirty="0" smtClean="0">
                <a:solidFill>
                  <a:srgbClr val="FF0000"/>
                </a:solidFill>
              </a:rPr>
              <a:t>Juan 10:30-33.</a:t>
            </a:r>
            <a:r>
              <a:rPr lang="es-CO" b="1" baseline="30000" dirty="0"/>
              <a:t> </a:t>
            </a:r>
            <a:r>
              <a:rPr lang="es-CO" b="1" baseline="30000" dirty="0" smtClean="0"/>
              <a:t>«</a:t>
            </a:r>
            <a:r>
              <a:rPr lang="es-CO" i="1" dirty="0" smtClean="0">
                <a:solidFill>
                  <a:srgbClr val="0070C0"/>
                </a:solidFill>
              </a:rPr>
              <a:t>Yo </a:t>
            </a:r>
            <a:r>
              <a:rPr lang="es-CO" i="1" dirty="0">
                <a:solidFill>
                  <a:srgbClr val="0070C0"/>
                </a:solidFill>
              </a:rPr>
              <a:t>y el Padre una cosa </a:t>
            </a:r>
            <a:r>
              <a:rPr lang="es-CO" i="1" dirty="0" smtClean="0">
                <a:solidFill>
                  <a:srgbClr val="0070C0"/>
                </a:solidFill>
              </a:rPr>
              <a:t>somos.</a:t>
            </a:r>
            <a:r>
              <a:rPr lang="es-CO" dirty="0" smtClean="0"/>
              <a:t> Los </a:t>
            </a:r>
            <a:r>
              <a:rPr lang="es-CO" dirty="0"/>
              <a:t>judíos volvieron a tomar piedras para apedrearle. </a:t>
            </a:r>
            <a:r>
              <a:rPr lang="es-CO" dirty="0" smtClean="0"/>
              <a:t>Jesús </a:t>
            </a:r>
            <a:r>
              <a:rPr lang="es-CO" dirty="0"/>
              <a:t>les respondió: —Muchas buenas obras os he mostrado de parte del Padre. ¿Por cuál de estas obras me </a:t>
            </a:r>
            <a:r>
              <a:rPr lang="es-CO" dirty="0" smtClean="0"/>
              <a:t>apedreáis?</a:t>
            </a:r>
            <a:r>
              <a:rPr lang="es-CO" dirty="0"/>
              <a:t> </a:t>
            </a:r>
            <a:r>
              <a:rPr lang="es-CO" dirty="0" smtClean="0"/>
              <a:t>Los </a:t>
            </a:r>
            <a:r>
              <a:rPr lang="es-CO" dirty="0"/>
              <a:t>judíos le respondieron: —No te apedreamos por obra buena, sino por </a:t>
            </a:r>
            <a:r>
              <a:rPr lang="es-CO" i="1" dirty="0">
                <a:solidFill>
                  <a:srgbClr val="0070C0"/>
                </a:solidFill>
              </a:rPr>
              <a:t>blasfemia</a:t>
            </a:r>
            <a:r>
              <a:rPr lang="es-CO" dirty="0"/>
              <a:t> y porque tú,</a:t>
            </a:r>
            <a:r>
              <a:rPr lang="es-CO" i="1" dirty="0">
                <a:solidFill>
                  <a:srgbClr val="0070C0"/>
                </a:solidFill>
              </a:rPr>
              <a:t> </a:t>
            </a:r>
            <a:r>
              <a:rPr lang="es-CO" i="1" u="sng" dirty="0">
                <a:solidFill>
                  <a:srgbClr val="0070C0"/>
                </a:solidFill>
              </a:rPr>
              <a:t>siendo hombre, te haces Dios</a:t>
            </a:r>
            <a:r>
              <a:rPr lang="es-CO" i="1" u="sng" dirty="0" smtClean="0">
                <a:solidFill>
                  <a:srgbClr val="0070C0"/>
                </a:solidFill>
              </a:rPr>
              <a:t>.</a:t>
            </a:r>
          </a:p>
        </p:txBody>
      </p:sp>
      <p:sp>
        <p:nvSpPr>
          <p:cNvPr id="2" name="1 Rectángulo"/>
          <p:cNvSpPr/>
          <p:nvPr/>
        </p:nvSpPr>
        <p:spPr>
          <a:xfrm>
            <a:off x="287469" y="4367208"/>
            <a:ext cx="8568952" cy="1815882"/>
          </a:xfrm>
          <a:prstGeom prst="rect">
            <a:avLst/>
          </a:prstGeom>
        </p:spPr>
        <p:txBody>
          <a:bodyPr wrap="square">
            <a:spAutoFit/>
          </a:bodyPr>
          <a:lstStyle/>
          <a:p>
            <a:pPr algn="ctr"/>
            <a:r>
              <a:rPr lang="es-CO" sz="2800" dirty="0"/>
              <a:t>Nota: Claramente se ve que este poder (el cuerno pequeño, la Iglesia Católica Romana)se atribuye el poder de perdonar los pecados, </a:t>
            </a:r>
            <a:r>
              <a:rPr lang="es-CO" sz="2800" dirty="0" smtClean="0"/>
              <a:t>de </a:t>
            </a:r>
            <a:r>
              <a:rPr lang="es-CO" sz="2800" dirty="0"/>
              <a:t>esta forma se cree ser Dios, siendo pecadores, lo cual es una blasfemia. </a:t>
            </a:r>
          </a:p>
        </p:txBody>
      </p:sp>
      <p:pic>
        <p:nvPicPr>
          <p:cNvPr id="2050" name="Picture 2" descr="http://t2.gstatic.com/images?q=tbn:ANd9GcQjRcFUjc2I-NZm7vrzbXbiZqcvAs8yuJ00_bu_Ffk62lYF2ZV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76672"/>
            <a:ext cx="3075420"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0782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lstStyle/>
          <a:p>
            <a:r>
              <a:rPr lang="es-CO" dirty="0" smtClean="0"/>
              <a:t>Estos dos símbolos cumplen esto</a:t>
            </a:r>
            <a:endParaRPr lang="es-CO" dirty="0"/>
          </a:p>
        </p:txBody>
      </p:sp>
      <p:sp>
        <p:nvSpPr>
          <p:cNvPr id="3" name="2 Marcador de contenido"/>
          <p:cNvSpPr>
            <a:spLocks noGrp="1"/>
          </p:cNvSpPr>
          <p:nvPr>
            <p:ph sz="half" idx="1"/>
          </p:nvPr>
        </p:nvSpPr>
        <p:spPr>
          <a:blipFill>
            <a:blip r:embed="rId2"/>
            <a:tile tx="0" ty="0" sx="100000" sy="100000" flip="none" algn="tl"/>
          </a:blipFill>
        </p:spPr>
        <p:txBody>
          <a:bodyPr>
            <a:normAutofit/>
          </a:bodyPr>
          <a:lstStyle/>
          <a:p>
            <a:pPr marL="0" indent="0" algn="ctr">
              <a:buNone/>
            </a:pPr>
            <a:r>
              <a:rPr lang="es-CO" b="1" dirty="0" smtClean="0">
                <a:solidFill>
                  <a:srgbClr val="FF0000"/>
                </a:solidFill>
              </a:rPr>
              <a:t>La bestia de Apoc.13: </a:t>
            </a:r>
          </a:p>
          <a:p>
            <a:pPr marL="0" indent="0" algn="ctr">
              <a:buNone/>
            </a:pPr>
            <a:endParaRPr lang="es-CO" dirty="0" smtClean="0"/>
          </a:p>
          <a:p>
            <a:pPr marL="0" indent="0" algn="ctr">
              <a:buNone/>
            </a:pPr>
            <a:r>
              <a:rPr lang="es-CO" dirty="0" smtClean="0"/>
              <a:t>Y </a:t>
            </a:r>
            <a:r>
              <a:rPr lang="es-CO" dirty="0"/>
              <a:t>le fue permitido hacer guerra contra los santos y </a:t>
            </a:r>
            <a:r>
              <a:rPr lang="es-CO" dirty="0" smtClean="0"/>
              <a:t>vencerlos</a:t>
            </a:r>
            <a:r>
              <a:rPr lang="es-CO" dirty="0"/>
              <a:t> </a:t>
            </a:r>
            <a:r>
              <a:rPr lang="es-CO" dirty="0" smtClean="0">
                <a:solidFill>
                  <a:srgbClr val="FF0000"/>
                </a:solidFill>
              </a:rPr>
              <a:t>Apoc.13:7.</a:t>
            </a:r>
          </a:p>
          <a:p>
            <a:pPr marL="0" indent="0" algn="ctr">
              <a:buNone/>
            </a:pPr>
            <a:r>
              <a:rPr lang="es-CO" dirty="0" smtClean="0"/>
              <a:t>Y </a:t>
            </a:r>
            <a:r>
              <a:rPr lang="es-CO" dirty="0"/>
              <a:t>a la bestia le fue dada una boca que hablara insolencias y </a:t>
            </a:r>
            <a:r>
              <a:rPr lang="es-CO" dirty="0" smtClean="0"/>
              <a:t>blasfemias </a:t>
            </a:r>
            <a:r>
              <a:rPr lang="es-CO" dirty="0" smtClean="0">
                <a:solidFill>
                  <a:srgbClr val="FF0000"/>
                </a:solidFill>
              </a:rPr>
              <a:t>Apoc.13:6.</a:t>
            </a:r>
            <a:endParaRPr lang="es-CO" dirty="0">
              <a:solidFill>
                <a:srgbClr val="FF0000"/>
              </a:solidFill>
            </a:endParaRPr>
          </a:p>
        </p:txBody>
      </p:sp>
      <p:sp>
        <p:nvSpPr>
          <p:cNvPr id="5" name="4 Marcador de contenido"/>
          <p:cNvSpPr>
            <a:spLocks noGrp="1"/>
          </p:cNvSpPr>
          <p:nvPr>
            <p:ph sz="half" idx="2"/>
          </p:nvPr>
        </p:nvSpPr>
        <p:spPr>
          <a:xfrm>
            <a:off x="4648200" y="1600200"/>
            <a:ext cx="4244280" cy="4525963"/>
          </a:xfrm>
          <a:blipFill>
            <a:blip r:embed="rId2"/>
            <a:tile tx="0" ty="0" sx="100000" sy="100000" flip="none" algn="tl"/>
          </a:blipFill>
        </p:spPr>
        <p:txBody>
          <a:bodyPr>
            <a:normAutofit/>
          </a:bodyPr>
          <a:lstStyle/>
          <a:p>
            <a:pPr marL="0" indent="0" algn="ctr">
              <a:buNone/>
            </a:pPr>
            <a:r>
              <a:rPr lang="es-CO" b="1" dirty="0" smtClean="0">
                <a:solidFill>
                  <a:srgbClr val="FF0000"/>
                </a:solidFill>
              </a:rPr>
              <a:t>Cuerno pequeño Dan. 7:</a:t>
            </a:r>
          </a:p>
          <a:p>
            <a:pPr marL="0" indent="0">
              <a:buNone/>
            </a:pPr>
            <a:endParaRPr lang="es-CO" dirty="0" smtClean="0"/>
          </a:p>
          <a:p>
            <a:pPr marL="0" indent="0" algn="ctr">
              <a:buNone/>
            </a:pPr>
            <a:r>
              <a:rPr lang="es-CO" dirty="0" smtClean="0"/>
              <a:t>y </a:t>
            </a:r>
            <a:r>
              <a:rPr lang="es-CO" dirty="0"/>
              <a:t>oprimirá a los santos del </a:t>
            </a:r>
            <a:r>
              <a:rPr lang="es-CO" dirty="0" smtClean="0"/>
              <a:t>Altísimo </a:t>
            </a:r>
            <a:r>
              <a:rPr lang="es-CO" dirty="0" smtClean="0">
                <a:solidFill>
                  <a:srgbClr val="FF0000"/>
                </a:solidFill>
              </a:rPr>
              <a:t>Dan.7:21.</a:t>
            </a:r>
            <a:endParaRPr lang="es-CO" dirty="0">
              <a:solidFill>
                <a:srgbClr val="FF0000"/>
              </a:solidFill>
            </a:endParaRPr>
          </a:p>
          <a:p>
            <a:pPr marL="0" indent="0">
              <a:buNone/>
            </a:pPr>
            <a:endParaRPr lang="es-CO" dirty="0" smtClean="0"/>
          </a:p>
          <a:p>
            <a:pPr marL="0" indent="0" algn="ctr">
              <a:buNone/>
            </a:pPr>
            <a:r>
              <a:rPr lang="es-CO" dirty="0" smtClean="0"/>
              <a:t>El hablará palabras contra el Altísimo </a:t>
            </a:r>
            <a:r>
              <a:rPr lang="es-CO" dirty="0" smtClean="0">
                <a:solidFill>
                  <a:srgbClr val="FF0000"/>
                </a:solidFill>
              </a:rPr>
              <a:t>Dan.7:25.</a:t>
            </a:r>
          </a:p>
          <a:p>
            <a:pPr marL="0" indent="0">
              <a:buNone/>
            </a:pPr>
            <a:endParaRPr lang="es-CO" dirty="0"/>
          </a:p>
          <a:p>
            <a:pPr marL="0" indent="0">
              <a:buNone/>
            </a:pPr>
            <a:r>
              <a:rPr lang="es-CO" dirty="0" smtClean="0"/>
              <a:t> </a:t>
            </a:r>
            <a:endParaRPr lang="es-CO" dirty="0"/>
          </a:p>
        </p:txBody>
      </p:sp>
    </p:spTree>
    <p:extLst>
      <p:ext uri="{BB962C8B-B14F-4D97-AF65-F5344CB8AC3E}">
        <p14:creationId xmlns:p14="http://schemas.microsoft.com/office/powerpoint/2010/main" val="1421796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5">
                                            <p:bg/>
                                          </p:spTgt>
                                        </p:tgtEl>
                                        <p:attrNameLst>
                                          <p:attrName>style.visibility</p:attrName>
                                        </p:attrNameLst>
                                      </p:cBhvr>
                                      <p:to>
                                        <p:strVal val="visible"/>
                                      </p:to>
                                    </p:set>
                                    <p:animEffect transition="in" filter="circle(in)">
                                      <p:cBhvr>
                                        <p:cTn id="27" dur="2000"/>
                                        <p:tgtEl>
                                          <p:spTgt spid="5">
                                            <p:bg/>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circle(in)">
                                      <p:cBhvr>
                                        <p:cTn id="32" dur="20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5">
                                            <p:txEl>
                                              <p:pRg st="2" end="2"/>
                                            </p:txEl>
                                          </p:spTgt>
                                        </p:tgtEl>
                                        <p:attrNameLst>
                                          <p:attrName>style.visibility</p:attrName>
                                        </p:attrNameLst>
                                      </p:cBhvr>
                                      <p:to>
                                        <p:strVal val="visible"/>
                                      </p:to>
                                    </p:set>
                                    <p:animEffect transition="in" filter="circle(in)">
                                      <p:cBhvr>
                                        <p:cTn id="37" dur="2000"/>
                                        <p:tgtEl>
                                          <p:spTgt spid="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Effect transition="in" filter="circle(in)">
                                      <p:cBhvr>
                                        <p:cTn id="42" dur="2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uiExpand="1"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blipFill>
            <a:blip r:embed="rId2"/>
            <a:tile tx="0" ty="0" sx="100000" sy="100000" flip="none" algn="tl"/>
          </a:blipFill>
        </p:spPr>
        <p:txBody>
          <a:bodyPr>
            <a:normAutofit fontScale="90000"/>
          </a:bodyPr>
          <a:lstStyle/>
          <a:p>
            <a:r>
              <a:rPr lang="es-CO" b="1" i="1" dirty="0" smtClean="0">
                <a:latin typeface="Agency FB" pitchFamily="34" charset="0"/>
              </a:rPr>
              <a:t>¿Quién es el poder que actuó del 538 al 1798 durante los 1260 años?</a:t>
            </a:r>
            <a:endParaRPr lang="es-CO" b="1" i="1" dirty="0">
              <a:latin typeface="Agency FB" pitchFamily="34" charset="0"/>
            </a:endParaRPr>
          </a:p>
        </p:txBody>
      </p:sp>
      <p:sp>
        <p:nvSpPr>
          <p:cNvPr id="8" name="7 Marcador de contenido"/>
          <p:cNvSpPr>
            <a:spLocks noGrp="1"/>
          </p:cNvSpPr>
          <p:nvPr>
            <p:ph sz="half" idx="4294967295"/>
          </p:nvPr>
        </p:nvSpPr>
        <p:spPr>
          <a:xfrm>
            <a:off x="467544" y="1600200"/>
            <a:ext cx="8676456" cy="2548880"/>
          </a:xfrm>
        </p:spPr>
        <p:txBody>
          <a:bodyPr>
            <a:normAutofit lnSpcReduction="10000"/>
          </a:bodyPr>
          <a:lstStyle/>
          <a:p>
            <a:pPr marL="0" indent="0" algn="ctr">
              <a:buNone/>
            </a:pPr>
            <a:r>
              <a:rPr lang="es-CO" i="1" u="sng" dirty="0" smtClean="0">
                <a:solidFill>
                  <a:srgbClr val="FF0000"/>
                </a:solidFill>
              </a:rPr>
              <a:t>Recuerde, la bestia y el dragón son la misma cosa: </a:t>
            </a:r>
          </a:p>
          <a:p>
            <a:pPr marL="0" indent="0" algn="ctr">
              <a:buNone/>
            </a:pPr>
            <a:r>
              <a:rPr lang="es-CO" dirty="0" smtClean="0"/>
              <a:t>Dragón, = sapiente antigua, Diablo y Satanás quien trabajó detrás de Roma papal, para no ser descubierto, y sin saberlo, </a:t>
            </a:r>
            <a:r>
              <a:rPr lang="es-CO" i="1" dirty="0" smtClean="0">
                <a:solidFill>
                  <a:srgbClr val="0070C0"/>
                </a:solidFill>
              </a:rPr>
              <a:t>multitudes lo adoraron</a:t>
            </a:r>
            <a:r>
              <a:rPr lang="es-CO" dirty="0" smtClean="0"/>
              <a:t> </a:t>
            </a:r>
            <a:r>
              <a:rPr lang="es-CO" dirty="0" smtClean="0">
                <a:solidFill>
                  <a:srgbClr val="FF0000"/>
                </a:solidFill>
              </a:rPr>
              <a:t>Apoc.13:3, 4</a:t>
            </a:r>
            <a:r>
              <a:rPr lang="es-CO" dirty="0" smtClean="0"/>
              <a:t>.</a:t>
            </a:r>
          </a:p>
        </p:txBody>
      </p:sp>
      <p:sp>
        <p:nvSpPr>
          <p:cNvPr id="2" name="1 Rectángulo"/>
          <p:cNvSpPr/>
          <p:nvPr/>
        </p:nvSpPr>
        <p:spPr>
          <a:xfrm>
            <a:off x="467544" y="4293096"/>
            <a:ext cx="4572000" cy="2246769"/>
          </a:xfrm>
          <a:prstGeom prst="rect">
            <a:avLst/>
          </a:prstGeom>
        </p:spPr>
        <p:txBody>
          <a:bodyPr>
            <a:spAutoFit/>
          </a:bodyPr>
          <a:lstStyle/>
          <a:p>
            <a:pPr algn="ctr"/>
            <a:r>
              <a:rPr lang="es-CO" sz="2800" dirty="0"/>
              <a:t>Y toda la tierra se maravilló en pos de la bestia,  </a:t>
            </a:r>
            <a:r>
              <a:rPr lang="es-CO" sz="2800" b="1" baseline="30000" dirty="0"/>
              <a:t>4 </a:t>
            </a:r>
            <a:r>
              <a:rPr lang="es-CO" sz="2800" dirty="0"/>
              <a:t>y adoraron al dragón porque le había dado autoridad a la bestia, y adoraron a la bestia diciendo: </a:t>
            </a:r>
          </a:p>
        </p:txBody>
      </p:sp>
      <p:pic>
        <p:nvPicPr>
          <p:cNvPr id="3074" name="Picture 2" descr="http://t2.gstatic.com/images?q=tbn:ANd9GcSCx0eKLS21Ze-cWHkwFXWPRg1VUGbT6lhkXZIs9kzBZVdDv9Q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4149080"/>
            <a:ext cx="3672408" cy="2408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686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8">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anim calcmode="lin" valueType="num">
                                      <p:cBhvr>
                                        <p:cTn id="15" dur="1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8">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8">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074"/>
                                        </p:tgtEl>
                                        <p:attrNameLst>
                                          <p:attrName>style.visibility</p:attrName>
                                        </p:attrNameLst>
                                      </p:cBhvr>
                                      <p:to>
                                        <p:strVal val="visible"/>
                                      </p:to>
                                    </p:set>
                                    <p:anim calcmode="lin" valueType="num">
                                      <p:cBhvr>
                                        <p:cTn id="23" dur="1000" fill="hold"/>
                                        <p:tgtEl>
                                          <p:spTgt spid="3074"/>
                                        </p:tgtEl>
                                        <p:attrNameLst>
                                          <p:attrName>ppt_w</p:attrName>
                                        </p:attrNameLst>
                                      </p:cBhvr>
                                      <p:tavLst>
                                        <p:tav tm="0">
                                          <p:val>
                                            <p:fltVal val="0"/>
                                          </p:val>
                                        </p:tav>
                                        <p:tav tm="100000">
                                          <p:val>
                                            <p:strVal val="#ppt_w"/>
                                          </p:val>
                                        </p:tav>
                                      </p:tavLst>
                                    </p:anim>
                                    <p:anim calcmode="lin" valueType="num">
                                      <p:cBhvr>
                                        <p:cTn id="24" dur="1000" fill="hold"/>
                                        <p:tgtEl>
                                          <p:spTgt spid="3074"/>
                                        </p:tgtEl>
                                        <p:attrNameLst>
                                          <p:attrName>ppt_h</p:attrName>
                                        </p:attrNameLst>
                                      </p:cBhvr>
                                      <p:tavLst>
                                        <p:tav tm="0">
                                          <p:val>
                                            <p:fltVal val="0"/>
                                          </p:val>
                                        </p:tav>
                                        <p:tav tm="100000">
                                          <p:val>
                                            <p:strVal val="#ppt_h"/>
                                          </p:val>
                                        </p:tav>
                                      </p:tavLst>
                                    </p:anim>
                                    <p:anim calcmode="lin" valueType="num">
                                      <p:cBhvr>
                                        <p:cTn id="25" dur="1000" fill="hold"/>
                                        <p:tgtEl>
                                          <p:spTgt spid="3074"/>
                                        </p:tgtEl>
                                        <p:attrNameLst>
                                          <p:attrName>style.rotation</p:attrName>
                                        </p:attrNameLst>
                                      </p:cBhvr>
                                      <p:tavLst>
                                        <p:tav tm="0">
                                          <p:val>
                                            <p:fltVal val="90"/>
                                          </p:val>
                                        </p:tav>
                                        <p:tav tm="100000">
                                          <p:val>
                                            <p:fltVal val="0"/>
                                          </p:val>
                                        </p:tav>
                                      </p:tavLst>
                                    </p:anim>
                                    <p:animEffect transition="in" filter="fade">
                                      <p:cBhvr>
                                        <p:cTn id="26" dur="1000"/>
                                        <p:tgtEl>
                                          <p:spTgt spid="3074"/>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p:spPr>
        <p:txBody>
          <a:bodyPr>
            <a:noAutofit/>
          </a:bodyPr>
          <a:lstStyle/>
          <a:p>
            <a:r>
              <a:rPr lang="es-CO" sz="2800" b="1" i="1" dirty="0" smtClean="0">
                <a:latin typeface="Agency FB" pitchFamily="34" charset="0"/>
              </a:rPr>
              <a:t>LA AUTORIDAD DEL PAPA Y EL SACERDOCIO SEGÚN FUENTES CATOLICAS</a:t>
            </a:r>
            <a:endParaRPr lang="es-CO" sz="2800" b="1" i="1" dirty="0">
              <a:latin typeface="Agency FB" pitchFamily="34" charset="0"/>
            </a:endParaRPr>
          </a:p>
        </p:txBody>
      </p:sp>
      <p:sp>
        <p:nvSpPr>
          <p:cNvPr id="3" name="2 Marcador de contenido"/>
          <p:cNvSpPr>
            <a:spLocks noGrp="1"/>
          </p:cNvSpPr>
          <p:nvPr>
            <p:ph idx="1"/>
          </p:nvPr>
        </p:nvSpPr>
        <p:spPr>
          <a:xfrm>
            <a:off x="457200" y="1600200"/>
            <a:ext cx="8229600" cy="4925144"/>
          </a:xfrm>
        </p:spPr>
        <p:txBody>
          <a:bodyPr>
            <a:normAutofit lnSpcReduction="10000"/>
          </a:bodyPr>
          <a:lstStyle/>
          <a:p>
            <a:pPr marL="0" indent="0" algn="ctr">
              <a:buNone/>
            </a:pPr>
            <a:r>
              <a:rPr lang="es-CO" b="1" i="1" dirty="0" smtClean="0">
                <a:solidFill>
                  <a:srgbClr val="FF0000"/>
                </a:solidFill>
              </a:rPr>
              <a:t>Lo siguiente está registrado en la «Enciclopedia Católica, tomo 3,p.139, Art. Papa»</a:t>
            </a:r>
            <a:endParaRPr lang="es-CO" sz="2800" b="1" i="1" dirty="0" smtClean="0">
              <a:solidFill>
                <a:srgbClr val="FF0000"/>
              </a:solidFill>
            </a:endParaRPr>
          </a:p>
          <a:p>
            <a:pPr marL="0" indent="0" algn="ctr">
              <a:buNone/>
            </a:pPr>
            <a:r>
              <a:rPr lang="es-CO" sz="2800" dirty="0" smtClean="0"/>
              <a:t>«El Papa es de tan grande dignidad y ensalzado que no es un simple hombre sino como si fuera Dios, el Vicario de Dios.</a:t>
            </a:r>
          </a:p>
          <a:p>
            <a:pPr marL="0" indent="0" algn="ctr">
              <a:buNone/>
            </a:pPr>
            <a:r>
              <a:rPr lang="es-CO" sz="2800" dirty="0" smtClean="0"/>
              <a:t>El Papa es de dignidad tan sublime y suprema que hablando con propiedad no ha sido establecido en algún grado de dignidad </a:t>
            </a:r>
            <a:r>
              <a:rPr lang="es-CO" sz="2800" dirty="0"/>
              <a:t>s</a:t>
            </a:r>
            <a:r>
              <a:rPr lang="es-CO" sz="2800" dirty="0" smtClean="0"/>
              <a:t>ino más bien ha sido colocado en la misma cúspide de todas las dignidades.</a:t>
            </a:r>
          </a:p>
          <a:p>
            <a:pPr marL="0" indent="0" algn="ctr">
              <a:buNone/>
            </a:pPr>
            <a:r>
              <a:rPr lang="es-CO" sz="2800" dirty="0" smtClean="0"/>
              <a:t>El Papa es llamado santísimo porque se presume que legítimamente lo es. Sólo él es santo.</a:t>
            </a:r>
            <a:endParaRPr lang="es-CO" sz="2800" dirty="0"/>
          </a:p>
        </p:txBody>
      </p:sp>
    </p:spTree>
    <p:extLst>
      <p:ext uri="{BB962C8B-B14F-4D97-AF65-F5344CB8AC3E}">
        <p14:creationId xmlns:p14="http://schemas.microsoft.com/office/powerpoint/2010/main" val="2442823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29600" cy="6192688"/>
          </a:xfrm>
        </p:spPr>
        <p:txBody>
          <a:bodyPr>
            <a:normAutofit fontScale="92500" lnSpcReduction="10000"/>
          </a:bodyPr>
          <a:lstStyle/>
          <a:p>
            <a:pPr algn="ctr"/>
            <a:r>
              <a:rPr lang="es-CO" dirty="0" smtClean="0"/>
              <a:t>Sólo el Papa merece ser llamado santísimo porque únicamente él es el vicario representante de Cristo, manantial, fuente y plenitud de toda santidad.</a:t>
            </a:r>
          </a:p>
          <a:p>
            <a:pPr algn="ctr"/>
            <a:r>
              <a:rPr lang="es-CO" dirty="0" smtClean="0"/>
              <a:t>El Papa es el monarca divino, rey de reyes y señor de señores. De allí que el Papa lleva una corona triple como rey del cielo, rey de la tierra y rey de las regiones superiores.</a:t>
            </a:r>
          </a:p>
          <a:p>
            <a:pPr algn="ctr"/>
            <a:r>
              <a:rPr lang="es-CO" dirty="0" smtClean="0"/>
              <a:t>Además, la autoridad y poder del Pontífice Romano no se refiere solo a las cosas celestiales, a las terrenales  y a las que están debajo de la tierra, sino que llegan hasta sobre los ángeles pues es mayor que ellos.</a:t>
            </a:r>
            <a:endParaRPr lang="es-CO" dirty="0"/>
          </a:p>
        </p:txBody>
      </p:sp>
    </p:spTree>
    <p:extLst>
      <p:ext uri="{BB962C8B-B14F-4D97-AF65-F5344CB8AC3E}">
        <p14:creationId xmlns:p14="http://schemas.microsoft.com/office/powerpoint/2010/main" val="2331289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lgn="ctr"/>
            <a:r>
              <a:rPr lang="es-CO" dirty="0" smtClean="0"/>
              <a:t>De manera que si se pudiera dar el caso de que los ángeles errasen en la fe o pensasen en forma contraria a la fe, podrían ser juzgados y excomulgados por el Papa. </a:t>
            </a:r>
          </a:p>
          <a:p>
            <a:pPr algn="ctr"/>
            <a:r>
              <a:rPr lang="es-CO" dirty="0" smtClean="0"/>
              <a:t>El Papa tiene tan grande dignidad y poder que forma uno Cristo el mismo tribunal. El Papa es como Dios en la tierra». </a:t>
            </a:r>
            <a:endParaRPr lang="es-CO" dirty="0"/>
          </a:p>
        </p:txBody>
      </p:sp>
    </p:spTree>
    <p:extLst>
      <p:ext uri="{BB962C8B-B14F-4D97-AF65-F5344CB8AC3E}">
        <p14:creationId xmlns:p14="http://schemas.microsoft.com/office/powerpoint/2010/main" val="403763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8229600" cy="5577483"/>
          </a:xfrm>
        </p:spPr>
        <p:txBody>
          <a:bodyPr>
            <a:normAutofit fontScale="92500" lnSpcReduction="20000"/>
          </a:bodyPr>
          <a:lstStyle/>
          <a:p>
            <a:pPr marL="0" indent="0">
              <a:buNone/>
            </a:pPr>
            <a:r>
              <a:rPr lang="es-CO" dirty="0" smtClean="0"/>
              <a:t>Tengamos en cuenta que esto  que hemos dicho aquí:</a:t>
            </a:r>
          </a:p>
          <a:p>
            <a:pPr marL="0" indent="0">
              <a:buNone/>
            </a:pPr>
            <a:r>
              <a:rPr lang="es-CO" dirty="0" smtClean="0">
                <a:solidFill>
                  <a:srgbClr val="FF0000"/>
                </a:solidFill>
              </a:rPr>
              <a:t>     Primero</a:t>
            </a:r>
            <a:r>
              <a:rPr lang="es-CO" dirty="0" smtClean="0"/>
              <a:t>:  Esta basado en la Palabra de Dios, no estamos inventando cosas o suponiendo eventos ya que todo esta confirmado por la historia.</a:t>
            </a:r>
          </a:p>
          <a:p>
            <a:pPr marL="0" indent="0">
              <a:buNone/>
            </a:pPr>
            <a:r>
              <a:rPr lang="es-CO" dirty="0" smtClean="0">
                <a:solidFill>
                  <a:srgbClr val="FF0000"/>
                </a:solidFill>
              </a:rPr>
              <a:t>    Segundo</a:t>
            </a:r>
            <a:r>
              <a:rPr lang="es-CO" dirty="0" smtClean="0"/>
              <a:t>: Dios lo dice porque nos ama, El no lo dice en este momento para condenar  a nadie, porque muchos, muchos practican estas cosas sin saberlo, son sinceros en su fe, pero si aquellos involucrados no reaccionan tendrán que afrontar las consecuencias. Y</a:t>
            </a:r>
          </a:p>
          <a:p>
            <a:pPr marL="0" indent="0">
              <a:buNone/>
            </a:pPr>
            <a:r>
              <a:rPr lang="es-CO" dirty="0" smtClean="0">
                <a:solidFill>
                  <a:srgbClr val="FF0000"/>
                </a:solidFill>
              </a:rPr>
              <a:t>    Tercero</a:t>
            </a:r>
            <a:r>
              <a:rPr lang="es-CO" dirty="0" smtClean="0"/>
              <a:t>. Queremos a nuestros hermanos católicos, allí tenemos muchos amigos a quienes amamos.  </a:t>
            </a:r>
            <a:endParaRPr lang="es-CO" dirty="0"/>
          </a:p>
        </p:txBody>
      </p:sp>
    </p:spTree>
    <p:extLst>
      <p:ext uri="{BB962C8B-B14F-4D97-AF65-F5344CB8AC3E}">
        <p14:creationId xmlns:p14="http://schemas.microsoft.com/office/powerpoint/2010/main" val="233105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92500" lnSpcReduction="20000"/>
          </a:bodyPr>
          <a:lstStyle/>
          <a:p>
            <a:pPr algn="ctr"/>
            <a:r>
              <a:rPr lang="es-CO" dirty="0" smtClean="0"/>
              <a:t>Y por ultimo leamos </a:t>
            </a:r>
            <a:r>
              <a:rPr lang="es-CO" dirty="0" smtClean="0">
                <a:solidFill>
                  <a:srgbClr val="FF0000"/>
                </a:solidFill>
              </a:rPr>
              <a:t>Apoc.13:8</a:t>
            </a:r>
            <a:r>
              <a:rPr lang="es-CO" dirty="0" smtClean="0"/>
              <a:t>.</a:t>
            </a:r>
            <a:r>
              <a:rPr lang="es-CO" b="1" baseline="30000" dirty="0"/>
              <a:t> </a:t>
            </a:r>
            <a:r>
              <a:rPr lang="es-CO" b="1" baseline="30000" dirty="0" smtClean="0"/>
              <a:t> «</a:t>
            </a:r>
            <a:r>
              <a:rPr lang="es-CO" i="1" dirty="0" smtClean="0">
                <a:solidFill>
                  <a:srgbClr val="0070C0"/>
                </a:solidFill>
              </a:rPr>
              <a:t>La </a:t>
            </a:r>
            <a:r>
              <a:rPr lang="es-CO" i="1" dirty="0">
                <a:solidFill>
                  <a:srgbClr val="0070C0"/>
                </a:solidFill>
              </a:rPr>
              <a:t>adoraron todos los habitantes de la tierra </a:t>
            </a:r>
            <a:r>
              <a:rPr lang="es-CO" i="1" u="sng" dirty="0">
                <a:solidFill>
                  <a:srgbClr val="0070C0"/>
                </a:solidFill>
              </a:rPr>
              <a:t>cuyos nombres no estaban escritos desde el principio del mundo en el libro de la </a:t>
            </a:r>
            <a:r>
              <a:rPr lang="es-CO" i="1" u="sng" dirty="0" smtClean="0">
                <a:solidFill>
                  <a:srgbClr val="0070C0"/>
                </a:solidFill>
              </a:rPr>
              <a:t>vida</a:t>
            </a:r>
            <a:r>
              <a:rPr lang="es-CO" i="1" u="sng" baseline="30000" dirty="0">
                <a:solidFill>
                  <a:srgbClr val="0070C0"/>
                </a:solidFill>
              </a:rPr>
              <a:t> </a:t>
            </a:r>
            <a:r>
              <a:rPr lang="es-CO" i="1" u="sng" dirty="0" smtClean="0">
                <a:solidFill>
                  <a:srgbClr val="0070C0"/>
                </a:solidFill>
              </a:rPr>
              <a:t>del </a:t>
            </a:r>
            <a:r>
              <a:rPr lang="es-CO" i="1" u="sng" dirty="0">
                <a:solidFill>
                  <a:srgbClr val="0070C0"/>
                </a:solidFill>
              </a:rPr>
              <a:t>Cordero que fue </a:t>
            </a:r>
            <a:r>
              <a:rPr lang="es-CO" i="1" u="sng" dirty="0" smtClean="0">
                <a:solidFill>
                  <a:srgbClr val="0070C0"/>
                </a:solidFill>
              </a:rPr>
              <a:t>inmolado</a:t>
            </a:r>
            <a:r>
              <a:rPr lang="es-CO" dirty="0" smtClean="0"/>
              <a:t>».</a:t>
            </a:r>
          </a:p>
          <a:p>
            <a:endParaRPr lang="es-CO" dirty="0"/>
          </a:p>
          <a:p>
            <a:pPr algn="ctr"/>
            <a:r>
              <a:rPr lang="es-CO" sz="3500" b="1" dirty="0" smtClean="0">
                <a:solidFill>
                  <a:srgbClr val="FF0000"/>
                </a:solidFill>
              </a:rPr>
              <a:t>¿Qué valor tiene para ti lo que dice la Palabra de Dios aquí?</a:t>
            </a:r>
          </a:p>
          <a:p>
            <a:endParaRPr lang="es-CO" dirty="0"/>
          </a:p>
          <a:p>
            <a:pPr algn="ctr"/>
            <a:r>
              <a:rPr lang="es-CO" dirty="0" smtClean="0"/>
              <a:t>La única solución está en obedecer lo que dice </a:t>
            </a:r>
            <a:r>
              <a:rPr lang="es-CO" dirty="0" smtClean="0">
                <a:solidFill>
                  <a:srgbClr val="FF0000"/>
                </a:solidFill>
              </a:rPr>
              <a:t>Apoc.18:4</a:t>
            </a:r>
            <a:r>
              <a:rPr lang="es-CO" dirty="0" smtClean="0"/>
              <a:t>.</a:t>
            </a:r>
            <a:r>
              <a:rPr lang="es-CO" b="1" baseline="30000" dirty="0" smtClean="0"/>
              <a:t>  </a:t>
            </a:r>
            <a:r>
              <a:rPr lang="es-CO" dirty="0" smtClean="0"/>
              <a:t>Y </a:t>
            </a:r>
            <a:r>
              <a:rPr lang="es-CO" dirty="0"/>
              <a:t>oí otra voz del cielo, que decía: </a:t>
            </a:r>
            <a:r>
              <a:rPr lang="es-CO" dirty="0" smtClean="0"/>
              <a:t>"</a:t>
            </a:r>
            <a:r>
              <a:rPr lang="es-CO" i="1" dirty="0" smtClean="0">
                <a:solidFill>
                  <a:srgbClr val="0070C0"/>
                </a:solidFill>
              </a:rPr>
              <a:t>¡</a:t>
            </a:r>
            <a:r>
              <a:rPr lang="es-CO" i="1" dirty="0">
                <a:solidFill>
                  <a:srgbClr val="0070C0"/>
                </a:solidFill>
              </a:rPr>
              <a:t>Salid de ella, pueblo mío</a:t>
            </a:r>
            <a:r>
              <a:rPr lang="es-CO" i="1" dirty="0" smtClean="0">
                <a:solidFill>
                  <a:srgbClr val="0070C0"/>
                </a:solidFill>
              </a:rPr>
              <a:t>, </a:t>
            </a:r>
            <a:r>
              <a:rPr lang="es-CO" i="1" dirty="0">
                <a:solidFill>
                  <a:srgbClr val="0070C0"/>
                </a:solidFill>
              </a:rPr>
              <a:t>para que no seáis partícipes de sus pecados </a:t>
            </a:r>
            <a:r>
              <a:rPr lang="es-CO" i="1" dirty="0" smtClean="0">
                <a:solidFill>
                  <a:srgbClr val="0070C0"/>
                </a:solidFill>
              </a:rPr>
              <a:t>ni </a:t>
            </a:r>
            <a:r>
              <a:rPr lang="es-CO" i="1" dirty="0">
                <a:solidFill>
                  <a:srgbClr val="0070C0"/>
                </a:solidFill>
              </a:rPr>
              <a:t>recibáis parte de sus plagas</a:t>
            </a:r>
            <a:r>
              <a:rPr lang="es-CO" dirty="0"/>
              <a:t>!</a:t>
            </a:r>
          </a:p>
        </p:txBody>
      </p:sp>
    </p:spTree>
    <p:extLst>
      <p:ext uri="{BB962C8B-B14F-4D97-AF65-F5344CB8AC3E}">
        <p14:creationId xmlns:p14="http://schemas.microsoft.com/office/powerpoint/2010/main" val="1120251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ircle(in)">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9"/>
            <a:ext cx="5724128" cy="3744415"/>
          </a:xfrm>
        </p:spPr>
        <p:txBody>
          <a:bodyPr>
            <a:normAutofit fontScale="92500" lnSpcReduction="10000"/>
          </a:bodyPr>
          <a:lstStyle/>
          <a:p>
            <a:pPr marL="0" indent="0" algn="ctr">
              <a:buNone/>
            </a:pPr>
            <a:r>
              <a:rPr lang="es-CO" sz="3600" dirty="0" smtClean="0"/>
              <a:t>Recuerda: Si tu crees en </a:t>
            </a:r>
            <a:r>
              <a:rPr lang="es-CO" sz="3600" dirty="0" smtClean="0"/>
              <a:t>Cristo y le obedeces, </a:t>
            </a:r>
            <a:r>
              <a:rPr lang="es-CO" sz="3600" dirty="0" smtClean="0"/>
              <a:t>ya eres hijo de Dios, Él te ama y te dice: «</a:t>
            </a:r>
            <a:r>
              <a:rPr lang="es-CO" sz="3600" i="1" dirty="0" smtClean="0">
                <a:solidFill>
                  <a:srgbClr val="0070C0"/>
                </a:solidFill>
              </a:rPr>
              <a:t>Salid </a:t>
            </a:r>
            <a:r>
              <a:rPr lang="es-CO" sz="3600" i="1" dirty="0">
                <a:solidFill>
                  <a:srgbClr val="0070C0"/>
                </a:solidFill>
              </a:rPr>
              <a:t>de ella, pueblo </a:t>
            </a:r>
            <a:r>
              <a:rPr lang="es-CO" sz="3600" i="1" dirty="0" smtClean="0">
                <a:solidFill>
                  <a:srgbClr val="0070C0"/>
                </a:solidFill>
              </a:rPr>
              <a:t>mío</a:t>
            </a:r>
            <a:r>
              <a:rPr lang="es-CO" sz="3600" dirty="0" smtClean="0"/>
              <a:t>», porque sino sales de allí, irremisiblemente serás participante de sus  «pecados» y recibirás </a:t>
            </a:r>
            <a:r>
              <a:rPr lang="es-CO" sz="3600" dirty="0"/>
              <a:t>parte de sus </a:t>
            </a:r>
            <a:r>
              <a:rPr lang="es-CO" sz="3600" dirty="0" smtClean="0"/>
              <a:t>«plagas».</a:t>
            </a:r>
            <a:endParaRPr lang="es-CO" sz="3600" dirty="0"/>
          </a:p>
        </p:txBody>
      </p:sp>
      <p:pic>
        <p:nvPicPr>
          <p:cNvPr id="4098" name="Picture 2" descr="http://t0.gstatic.com/images?q=tbn:ANd9GcS6FacnSu5lSafg3n94ZYKU60UKWDES1tz1TJcMB1eNf-sUQPwVV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76672"/>
            <a:ext cx="3240360" cy="345638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23928" y="4293096"/>
            <a:ext cx="5112568" cy="2246769"/>
          </a:xfrm>
          <a:prstGeom prst="rect">
            <a:avLst/>
          </a:prstGeom>
        </p:spPr>
        <p:txBody>
          <a:bodyPr wrap="square">
            <a:spAutoFit/>
          </a:bodyPr>
          <a:lstStyle/>
          <a:p>
            <a:pPr algn="ctr"/>
            <a:r>
              <a:rPr lang="es-CO" sz="2800" dirty="0"/>
              <a:t>Y como tal, no tendrás parte en el reino de Dios, y eras considerado como un «insensato» que aunque oyó las Palabras de Dios no las practicó </a:t>
            </a:r>
            <a:r>
              <a:rPr lang="es-CO" sz="2800" dirty="0">
                <a:solidFill>
                  <a:srgbClr val="FF0000"/>
                </a:solidFill>
              </a:rPr>
              <a:t>(lea Mat.7:24-27). </a:t>
            </a:r>
            <a:endParaRPr lang="es-CO" sz="2800" dirty="0">
              <a:solidFill>
                <a:srgbClr val="FF0000"/>
              </a:solidFill>
            </a:endParaRPr>
          </a:p>
        </p:txBody>
      </p:sp>
      <p:pic>
        <p:nvPicPr>
          <p:cNvPr id="1026" name="Picture 2" descr="http://elreinadodecristo.files.wordpress.com/2011/04/milenio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293096"/>
            <a:ext cx="3600400"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968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4330824" cy="5289451"/>
          </a:xfrm>
        </p:spPr>
        <p:txBody>
          <a:bodyPr>
            <a:normAutofit/>
          </a:bodyPr>
          <a:lstStyle/>
          <a:p>
            <a:pPr marL="0" indent="0" algn="ctr">
              <a:buNone/>
            </a:pPr>
            <a:r>
              <a:rPr lang="es-CO" sz="3600" dirty="0" smtClean="0"/>
              <a:t>Mi oración es que Dios te bendiga, y te de sabiduría y fuerza para tomar la mejor decisión de tu vida. Lo pido en el nombre de Cristo mi Salvador. Amen.</a:t>
            </a:r>
            <a:endParaRPr lang="es-CO" sz="3600" dirty="0"/>
          </a:p>
        </p:txBody>
      </p:sp>
      <p:pic>
        <p:nvPicPr>
          <p:cNvPr id="5122" name="Picture 2" descr="http://t0.gstatic.com/images?q=tbn:ANd9GcRgI-BkTiou8HW6EOtDIVxGvyQ1U9JwJQYNfosQ63xlM8iKMb6h7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980728"/>
            <a:ext cx="3672408"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753875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2749</TotalTime>
  <Words>4412</Words>
  <Application>Microsoft Office PowerPoint</Application>
  <PresentationFormat>Presentación en pantalla (4:3)</PresentationFormat>
  <Paragraphs>211</Paragraphs>
  <Slides>52</Slides>
  <Notes>0</Notes>
  <HiddenSlides>0</HiddenSlides>
  <MMClips>0</MMClips>
  <ScaleCrop>false</ScaleCrop>
  <HeadingPairs>
    <vt:vector size="4" baseType="variant">
      <vt:variant>
        <vt:lpstr>Tema</vt:lpstr>
      </vt:variant>
      <vt:variant>
        <vt:i4>1</vt:i4>
      </vt:variant>
      <vt:variant>
        <vt:lpstr>Títulos de diapositiva</vt:lpstr>
      </vt:variant>
      <vt:variant>
        <vt:i4>52</vt:i4>
      </vt:variant>
    </vt:vector>
  </HeadingPairs>
  <TitlesOfParts>
    <vt:vector size="53"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Daniel vio el surgimiento de estas bestias en un  sueño, ¿Cuántos años transcurrieron entre una y otra bestia?</vt:lpstr>
      <vt:lpstr>Observe la relación entre estas dos bestias</vt:lpstr>
      <vt:lpstr>Presentación de PowerPoint</vt:lpstr>
      <vt:lpstr>Note la siguiente comparación de Daniel 7 y Apocalipsis 13</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 que fase de Roma se refiere el cuerno pequeño?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representan estos periodos de días y meses?</vt:lpstr>
      <vt:lpstr>Presentación de PowerPoint</vt:lpstr>
      <vt:lpstr>Presentación de PowerPoint</vt:lpstr>
      <vt:lpstr>Presentación de PowerPoint</vt:lpstr>
      <vt:lpstr>Estos dos símbolos cumplen esto</vt:lpstr>
      <vt:lpstr>¿Quién es el poder que actuó del 538 al 1798 durante los 1260 años?</vt:lpstr>
      <vt:lpstr>LA AUTORIDAD DEL PAPA Y EL SACERDOCIO SEGÚN FUENTES CATOLICAS</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BESTIA QUE SALE DEL MAR</dc:title>
  <dc:creator>FAMILIA FIERRO CH</dc:creator>
  <cp:lastModifiedBy>FAMILIA FIERRO CH</cp:lastModifiedBy>
  <cp:revision>233</cp:revision>
  <dcterms:created xsi:type="dcterms:W3CDTF">2012-09-11T23:01:33Z</dcterms:created>
  <dcterms:modified xsi:type="dcterms:W3CDTF">2012-10-23T13:13:02Z</dcterms:modified>
</cp:coreProperties>
</file>